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ovelo" charset="1" panose="020000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Halant" charset="1" panose="00000500000000000000"/>
      <p:regular r:id="rId17"/>
    </p:embeddedFont>
    <p:embeddedFont>
      <p:font typeface="Halant Bold" charset="1" panose="00000800000000000000"/>
      <p:regular r:id="rId18"/>
    </p:embeddedFont>
    <p:embeddedFont>
      <p:font typeface="Halant Light" charset="1" panose="00000400000000000000"/>
      <p:regular r:id="rId19"/>
    </p:embeddedFont>
    <p:embeddedFont>
      <p:font typeface="Halant Medium" charset="1" panose="00000600000000000000"/>
      <p:regular r:id="rId20"/>
    </p:embeddedFont>
    <p:embeddedFont>
      <p:font typeface="Halant Semi-Bold" charset="1" panose="00000700000000000000"/>
      <p:regular r:id="rId21"/>
    </p:embeddedFont>
    <p:embeddedFont>
      <p:font typeface="HK Grotesk" charset="1" panose="00000500000000000000"/>
      <p:regular r:id="rId22"/>
    </p:embeddedFont>
    <p:embeddedFont>
      <p:font typeface="HK Grotesk Bold" charset="1" panose="00000800000000000000"/>
      <p:regular r:id="rId23"/>
    </p:embeddedFont>
    <p:embeddedFont>
      <p:font typeface="HK Grotesk Italics" charset="1" panose="00000500000000000000"/>
      <p:regular r:id="rId24"/>
    </p:embeddedFont>
    <p:embeddedFont>
      <p:font typeface="HK Grotesk Bold Italics" charset="1" panose="00000800000000000000"/>
      <p:regular r:id="rId25"/>
    </p:embeddedFont>
    <p:embeddedFont>
      <p:font typeface="HK Grotesk Light" charset="1" panose="00000400000000000000"/>
      <p:regular r:id="rId26"/>
    </p:embeddedFont>
    <p:embeddedFont>
      <p:font typeface="HK Grotesk Light Italics" charset="1" panose="00000400000000000000"/>
      <p:regular r:id="rId27"/>
    </p:embeddedFont>
    <p:embeddedFont>
      <p:font typeface="HK Grotesk Medium" charset="1" panose="00000600000000000000"/>
      <p:regular r:id="rId28"/>
    </p:embeddedFont>
    <p:embeddedFont>
      <p:font typeface="HK Grotesk Medium Italics" charset="1" panose="00000600000000000000"/>
      <p:regular r:id="rId29"/>
    </p:embeddedFont>
    <p:embeddedFont>
      <p:font typeface="HK Grotesk Semi-Bold" charset="1" panose="00000700000000000000"/>
      <p:regular r:id="rId30"/>
    </p:embeddedFont>
    <p:embeddedFont>
      <p:font typeface="HK Grotesk Semi-Bold Italics" charset="1" panose="00000700000000000000"/>
      <p:regular r:id="rId31"/>
    </p:embeddedFont>
    <p:embeddedFont>
      <p:font typeface="Assistant" charset="1" panose="00000500000000000000"/>
      <p:regular r:id="rId32"/>
    </p:embeddedFont>
    <p:embeddedFont>
      <p:font typeface="Assistant Bold" charset="1" panose="00000800000000000000"/>
      <p:regular r:id="rId33"/>
    </p:embeddedFont>
    <p:embeddedFont>
      <p:font typeface="Assistant Extra-Light" charset="1" panose="00000300000000000000"/>
      <p:regular r:id="rId34"/>
    </p:embeddedFont>
    <p:embeddedFont>
      <p:font typeface="Assistant Light" charset="1" panose="00000400000000000000"/>
      <p:regular r:id="rId35"/>
    </p:embeddedFont>
    <p:embeddedFont>
      <p:font typeface="Assistant Semi-Bold" charset="1" panose="00000700000000000000"/>
      <p:regular r:id="rId36"/>
    </p:embeddedFont>
    <p:embeddedFont>
      <p:font typeface="Assistant Ultra-Bold" charset="1" panose="000009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jpeg>
</file>

<file path=ppt/media/image6.png>
</file>

<file path=ppt/media/image7.png>
</file>

<file path=ppt/media/image8.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22078" y="8257539"/>
            <a:ext cx="11415129" cy="1743916"/>
          </a:xfrm>
          <a:prstGeom prst="rect">
            <a:avLst/>
          </a:prstGeom>
        </p:spPr>
        <p:txBody>
          <a:bodyPr anchor="t" rtlCol="false" tIns="0" lIns="0" bIns="0" rIns="0">
            <a:spAutoFit/>
          </a:bodyPr>
          <a:lstStyle/>
          <a:p>
            <a:pPr>
              <a:lnSpc>
                <a:spcPts val="13700"/>
              </a:lnSpc>
            </a:pPr>
            <a:r>
              <a:rPr lang="en-US" sz="11610">
                <a:solidFill>
                  <a:srgbClr val="000000"/>
                </a:solidFill>
                <a:latin typeface="Lovelo"/>
              </a:rPr>
              <a:t>EaTEzy </a:t>
            </a:r>
          </a:p>
        </p:txBody>
      </p:sp>
      <p:sp>
        <p:nvSpPr>
          <p:cNvPr name="Freeform 3" id="3"/>
          <p:cNvSpPr/>
          <p:nvPr/>
        </p:nvSpPr>
        <p:spPr>
          <a:xfrm flipH="false" flipV="false" rot="-5624184">
            <a:off x="9606374" y="-1417133"/>
            <a:ext cx="9054625" cy="8058616"/>
          </a:xfrm>
          <a:custGeom>
            <a:avLst/>
            <a:gdLst/>
            <a:ahLst/>
            <a:cxnLst/>
            <a:rect r="r" b="b" t="t" l="l"/>
            <a:pathLst>
              <a:path h="8058616" w="9054625">
                <a:moveTo>
                  <a:pt x="0" y="0"/>
                </a:moveTo>
                <a:lnTo>
                  <a:pt x="9054625" y="0"/>
                </a:lnTo>
                <a:lnTo>
                  <a:pt x="9054625" y="8058617"/>
                </a:lnTo>
                <a:lnTo>
                  <a:pt x="0" y="8058617"/>
                </a:lnTo>
                <a:lnTo>
                  <a:pt x="0" y="0"/>
                </a:lnTo>
                <a:close/>
              </a:path>
            </a:pathLst>
          </a:custGeom>
          <a:blipFill>
            <a:blip r:embed="rId2"/>
            <a:stretch>
              <a:fillRect l="0" t="0" r="0" b="0"/>
            </a:stretch>
          </a:blipFill>
        </p:spPr>
      </p:sp>
      <p:sp>
        <p:nvSpPr>
          <p:cNvPr name="Freeform 4" id="4"/>
          <p:cNvSpPr/>
          <p:nvPr/>
        </p:nvSpPr>
        <p:spPr>
          <a:xfrm flipH="false" flipV="false" rot="-5017281">
            <a:off x="7958919" y="971407"/>
            <a:ext cx="1811240" cy="1716150"/>
          </a:xfrm>
          <a:custGeom>
            <a:avLst/>
            <a:gdLst/>
            <a:ahLst/>
            <a:cxnLst/>
            <a:rect r="r" b="b" t="t" l="l"/>
            <a:pathLst>
              <a:path h="1716150" w="1811240">
                <a:moveTo>
                  <a:pt x="0" y="0"/>
                </a:moveTo>
                <a:lnTo>
                  <a:pt x="1811239" y="0"/>
                </a:lnTo>
                <a:lnTo>
                  <a:pt x="1811239" y="1716150"/>
                </a:lnTo>
                <a:lnTo>
                  <a:pt x="0" y="1716150"/>
                </a:lnTo>
                <a:lnTo>
                  <a:pt x="0" y="0"/>
                </a:lnTo>
                <a:close/>
              </a:path>
            </a:pathLst>
          </a:custGeom>
          <a:blipFill>
            <a:blip r:embed="rId3"/>
            <a:stretch>
              <a:fillRect l="0" t="0" r="0" b="0"/>
            </a:stretch>
          </a:blipFill>
        </p:spPr>
      </p:sp>
      <p:sp>
        <p:nvSpPr>
          <p:cNvPr name="Freeform 5" id="5"/>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4"/>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6477422" y="8660456"/>
            <a:ext cx="2729129" cy="2585849"/>
          </a:xfrm>
          <a:custGeom>
            <a:avLst/>
            <a:gdLst/>
            <a:ahLst/>
            <a:cxnLst/>
            <a:rect r="r" b="b" t="t" l="l"/>
            <a:pathLst>
              <a:path h="2585849" w="2729129">
                <a:moveTo>
                  <a:pt x="0" y="0"/>
                </a:moveTo>
                <a:lnTo>
                  <a:pt x="2729128" y="0"/>
                </a:lnTo>
                <a:lnTo>
                  <a:pt x="2729128" y="2585849"/>
                </a:lnTo>
                <a:lnTo>
                  <a:pt x="0" y="2585849"/>
                </a:lnTo>
                <a:lnTo>
                  <a:pt x="0" y="0"/>
                </a:lnTo>
                <a:close/>
              </a:path>
            </a:pathLst>
          </a:custGeom>
          <a:blipFill>
            <a:blip r:embed="rId2"/>
            <a:stretch>
              <a:fillRect l="0" t="0" r="0" b="0"/>
            </a:stretch>
          </a:blipFill>
        </p:spPr>
      </p:sp>
      <p:sp>
        <p:nvSpPr>
          <p:cNvPr name="Freeform 3" id="3"/>
          <p:cNvSpPr/>
          <p:nvPr/>
        </p:nvSpPr>
        <p:spPr>
          <a:xfrm flipH="false" flipV="false" rot="-6185645">
            <a:off x="-2824478" y="60686"/>
            <a:ext cx="9901401" cy="8812247"/>
          </a:xfrm>
          <a:custGeom>
            <a:avLst/>
            <a:gdLst/>
            <a:ahLst/>
            <a:cxnLst/>
            <a:rect r="r" b="b" t="t" l="l"/>
            <a:pathLst>
              <a:path h="8812247" w="9901401">
                <a:moveTo>
                  <a:pt x="0" y="0"/>
                </a:moveTo>
                <a:lnTo>
                  <a:pt x="9901401" y="0"/>
                </a:lnTo>
                <a:lnTo>
                  <a:pt x="9901401" y="8812247"/>
                </a:lnTo>
                <a:lnTo>
                  <a:pt x="0" y="8812247"/>
                </a:lnTo>
                <a:lnTo>
                  <a:pt x="0" y="0"/>
                </a:lnTo>
                <a:close/>
              </a:path>
            </a:pathLst>
          </a:custGeom>
          <a:blipFill>
            <a:blip r:embed="rId3"/>
            <a:stretch>
              <a:fillRect l="0" t="0" r="0" b="0"/>
            </a:stretch>
          </a:blipFill>
        </p:spPr>
      </p:sp>
      <p:sp>
        <p:nvSpPr>
          <p:cNvPr name="TextBox 4" id="4"/>
          <p:cNvSpPr txBox="true"/>
          <p:nvPr/>
        </p:nvSpPr>
        <p:spPr>
          <a:xfrm rot="0">
            <a:off x="1028700" y="3677225"/>
            <a:ext cx="5307614" cy="2104183"/>
          </a:xfrm>
          <a:prstGeom prst="rect">
            <a:avLst/>
          </a:prstGeom>
        </p:spPr>
        <p:txBody>
          <a:bodyPr anchor="t" rtlCol="false" tIns="0" lIns="0" bIns="0" rIns="0">
            <a:spAutoFit/>
          </a:bodyPr>
          <a:lstStyle/>
          <a:p>
            <a:pPr>
              <a:lnSpc>
                <a:spcPts val="8345"/>
              </a:lnSpc>
            </a:pPr>
            <a:r>
              <a:rPr lang="en-US" sz="7072">
                <a:solidFill>
                  <a:srgbClr val="FFFFFF"/>
                </a:solidFill>
                <a:latin typeface="HK Grotesk Bold"/>
              </a:rPr>
              <a:t>Business</a:t>
            </a:r>
          </a:p>
          <a:p>
            <a:pPr>
              <a:lnSpc>
                <a:spcPts val="8345"/>
              </a:lnSpc>
            </a:pPr>
            <a:r>
              <a:rPr lang="en-US" sz="7072">
                <a:solidFill>
                  <a:srgbClr val="FFFFFF"/>
                </a:solidFill>
                <a:latin typeface="HK Grotesk Bold"/>
              </a:rPr>
              <a:t>Model</a:t>
            </a:r>
          </a:p>
        </p:txBody>
      </p:sp>
      <p:sp>
        <p:nvSpPr>
          <p:cNvPr name="Freeform 5" id="5"/>
          <p:cNvSpPr/>
          <p:nvPr/>
        </p:nvSpPr>
        <p:spPr>
          <a:xfrm flipH="false" flipV="false" rot="-447366">
            <a:off x="7083089" y="303005"/>
            <a:ext cx="1517793" cy="1451390"/>
          </a:xfrm>
          <a:custGeom>
            <a:avLst/>
            <a:gdLst/>
            <a:ahLst/>
            <a:cxnLst/>
            <a:rect r="r" b="b" t="t" l="l"/>
            <a:pathLst>
              <a:path h="1451390" w="1517793">
                <a:moveTo>
                  <a:pt x="0" y="0"/>
                </a:moveTo>
                <a:lnTo>
                  <a:pt x="1517794" y="0"/>
                </a:lnTo>
                <a:lnTo>
                  <a:pt x="1517794" y="1451390"/>
                </a:lnTo>
                <a:lnTo>
                  <a:pt x="0" y="1451390"/>
                </a:lnTo>
                <a:lnTo>
                  <a:pt x="0" y="0"/>
                </a:lnTo>
                <a:close/>
              </a:path>
            </a:pathLst>
          </a:custGeom>
          <a:blipFill>
            <a:blip r:embed="rId4"/>
            <a:stretch>
              <a:fillRect l="0" t="0" r="0" b="0"/>
            </a:stretch>
          </a:blipFill>
        </p:spPr>
      </p:sp>
      <p:sp>
        <p:nvSpPr>
          <p:cNvPr name="TextBox 6" id="6"/>
          <p:cNvSpPr txBox="true"/>
          <p:nvPr/>
        </p:nvSpPr>
        <p:spPr>
          <a:xfrm rot="0">
            <a:off x="8012513" y="268638"/>
            <a:ext cx="9246787" cy="4455916"/>
          </a:xfrm>
          <a:prstGeom prst="rect">
            <a:avLst/>
          </a:prstGeom>
        </p:spPr>
        <p:txBody>
          <a:bodyPr anchor="t" rtlCol="false" tIns="0" lIns="0" bIns="0" rIns="0">
            <a:spAutoFit/>
          </a:bodyPr>
          <a:lstStyle/>
          <a:p>
            <a:pPr>
              <a:lnSpc>
                <a:spcPts val="5453"/>
              </a:lnSpc>
            </a:pPr>
          </a:p>
          <a:p>
            <a:pPr>
              <a:lnSpc>
                <a:spcPts val="5453"/>
              </a:lnSpc>
            </a:pPr>
            <a:r>
              <a:rPr lang="en-US" sz="3895" spc="-38">
                <a:solidFill>
                  <a:srgbClr val="FFFFFF"/>
                </a:solidFill>
                <a:latin typeface="Assistant Bold"/>
              </a:rPr>
              <a:t>Analytics Dashboard </a:t>
            </a:r>
          </a:p>
          <a:p>
            <a:pPr>
              <a:lnSpc>
                <a:spcPts val="3773"/>
              </a:lnSpc>
            </a:pPr>
          </a:p>
          <a:p>
            <a:pPr algn="just">
              <a:lnSpc>
                <a:spcPts val="4193"/>
              </a:lnSpc>
              <a:spcBef>
                <a:spcPct val="0"/>
              </a:spcBef>
            </a:pPr>
            <a:r>
              <a:rPr lang="en-US" sz="2995" spc="-29">
                <a:solidFill>
                  <a:srgbClr val="FFFFFF"/>
                </a:solidFill>
                <a:latin typeface="Assistant"/>
              </a:rPr>
              <a:t>Provide administrators with access to a comprehensive analytics dashboard. It allows them to monitor data on user preferences and ordering habits, helping them make data-driven decisions and assist canteen partners in enhancing their services.</a:t>
            </a:r>
          </a:p>
        </p:txBody>
      </p:sp>
      <p:sp>
        <p:nvSpPr>
          <p:cNvPr name="TextBox 7" id="7"/>
          <p:cNvSpPr txBox="true"/>
          <p:nvPr/>
        </p:nvSpPr>
        <p:spPr>
          <a:xfrm rot="0">
            <a:off x="8012513" y="5705208"/>
            <a:ext cx="9417314" cy="3303234"/>
          </a:xfrm>
          <a:prstGeom prst="rect">
            <a:avLst/>
          </a:prstGeom>
        </p:spPr>
        <p:txBody>
          <a:bodyPr anchor="t" rtlCol="false" tIns="0" lIns="0" bIns="0" rIns="0">
            <a:spAutoFit/>
          </a:bodyPr>
          <a:lstStyle/>
          <a:p>
            <a:pPr>
              <a:lnSpc>
                <a:spcPts val="5461"/>
              </a:lnSpc>
            </a:pPr>
            <a:r>
              <a:rPr lang="en-US" sz="3901" spc="-39">
                <a:solidFill>
                  <a:srgbClr val="FFFFFF"/>
                </a:solidFill>
                <a:latin typeface="Assistant Bold"/>
              </a:rPr>
              <a:t>Custom Insights </a:t>
            </a:r>
          </a:p>
          <a:p>
            <a:pPr algn="just">
              <a:lnSpc>
                <a:spcPts val="3922"/>
              </a:lnSpc>
            </a:pPr>
          </a:p>
          <a:p>
            <a:pPr algn="just">
              <a:lnSpc>
                <a:spcPts val="4201"/>
              </a:lnSpc>
            </a:pPr>
            <a:r>
              <a:rPr lang="en-US" sz="3001" spc="-30">
                <a:solidFill>
                  <a:srgbClr val="FFFFFF"/>
                </a:solidFill>
                <a:latin typeface="Assistant"/>
              </a:rPr>
              <a:t>Offer customizable data reports, giving administrators the flexibility to focus on specific aspects of user behavior and preferences.</a:t>
            </a:r>
          </a:p>
          <a:p>
            <a:pPr algn="just">
              <a:lnSpc>
                <a:spcPts val="4201"/>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094169">
            <a:off x="-1027067" y="8306162"/>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Freeform 3" id="3"/>
          <p:cNvSpPr/>
          <p:nvPr/>
        </p:nvSpPr>
        <p:spPr>
          <a:xfrm flipH="false" flipV="false" rot="9440951">
            <a:off x="-321676" y="-550219"/>
            <a:ext cx="2207918" cy="2092002"/>
          </a:xfrm>
          <a:custGeom>
            <a:avLst/>
            <a:gdLst/>
            <a:ahLst/>
            <a:cxnLst/>
            <a:rect r="r" b="b" t="t" l="l"/>
            <a:pathLst>
              <a:path h="2092002" w="2207918">
                <a:moveTo>
                  <a:pt x="0" y="0"/>
                </a:moveTo>
                <a:lnTo>
                  <a:pt x="2207918" y="0"/>
                </a:lnTo>
                <a:lnTo>
                  <a:pt x="2207918" y="2092002"/>
                </a:lnTo>
                <a:lnTo>
                  <a:pt x="0" y="2092002"/>
                </a:lnTo>
                <a:lnTo>
                  <a:pt x="0" y="0"/>
                </a:lnTo>
                <a:close/>
              </a:path>
            </a:pathLst>
          </a:custGeom>
          <a:blipFill>
            <a:blip r:embed="rId3"/>
            <a:stretch>
              <a:fillRect l="0" t="0" r="0" b="0"/>
            </a:stretch>
          </a:blipFill>
        </p:spPr>
      </p:sp>
      <p:sp>
        <p:nvSpPr>
          <p:cNvPr name="Freeform 4" id="4"/>
          <p:cNvSpPr/>
          <p:nvPr/>
        </p:nvSpPr>
        <p:spPr>
          <a:xfrm flipH="false" flipV="false" rot="-10094169">
            <a:off x="15592439" y="8042854"/>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Freeform 5" id="5"/>
          <p:cNvSpPr/>
          <p:nvPr/>
        </p:nvSpPr>
        <p:spPr>
          <a:xfrm flipH="false" flipV="false" rot="-10094169">
            <a:off x="15592439" y="-2457435"/>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TextBox 6" id="6"/>
          <p:cNvSpPr txBox="true"/>
          <p:nvPr/>
        </p:nvSpPr>
        <p:spPr>
          <a:xfrm rot="0">
            <a:off x="1918883" y="1370120"/>
            <a:ext cx="14165471" cy="7220179"/>
          </a:xfrm>
          <a:prstGeom prst="rect">
            <a:avLst/>
          </a:prstGeom>
        </p:spPr>
        <p:txBody>
          <a:bodyPr anchor="t" rtlCol="false" tIns="0" lIns="0" bIns="0" rIns="0">
            <a:spAutoFit/>
          </a:bodyPr>
          <a:lstStyle/>
          <a:p>
            <a:pPr algn="ctr">
              <a:lnSpc>
                <a:spcPts val="4649"/>
              </a:lnSpc>
            </a:pPr>
          </a:p>
          <a:p>
            <a:pPr algn="ctr">
              <a:lnSpc>
                <a:spcPts val="4413"/>
              </a:lnSpc>
            </a:pPr>
          </a:p>
          <a:p>
            <a:pPr>
              <a:lnSpc>
                <a:spcPts val="4413"/>
              </a:lnSpc>
            </a:pPr>
            <a:r>
              <a:rPr lang="en-US" sz="3739">
                <a:solidFill>
                  <a:srgbClr val="4D1354"/>
                </a:solidFill>
                <a:latin typeface="HK Grotesk Bold"/>
              </a:rPr>
              <a:t>Advanced Personalization:</a:t>
            </a:r>
            <a:r>
              <a:rPr lang="en-US" sz="3739">
                <a:solidFill>
                  <a:srgbClr val="320222"/>
                </a:solidFill>
                <a:latin typeface="HK Grotesk Bold"/>
              </a:rPr>
              <a:t> </a:t>
            </a:r>
            <a:r>
              <a:rPr lang="en-US" sz="3739">
                <a:solidFill>
                  <a:srgbClr val="3E0248"/>
                </a:solidFill>
                <a:latin typeface="HK Grotesk"/>
              </a:rPr>
              <a:t>Invest in advanced algorithms and AI-driven recommendations to provide highly personalized menu suggestions, promotions, and user experiences.</a:t>
            </a:r>
          </a:p>
          <a:p>
            <a:pPr>
              <a:lnSpc>
                <a:spcPts val="4413"/>
              </a:lnSpc>
            </a:pPr>
          </a:p>
          <a:p>
            <a:pPr>
              <a:lnSpc>
                <a:spcPts val="4413"/>
              </a:lnSpc>
            </a:pPr>
            <a:r>
              <a:rPr lang="en-US" sz="3739">
                <a:solidFill>
                  <a:srgbClr val="4D1354"/>
                </a:solidFill>
                <a:latin typeface="HK Grotesk Bold"/>
              </a:rPr>
              <a:t>Partnerships with Food Delivery Services: </a:t>
            </a:r>
            <a:r>
              <a:rPr lang="en-US" sz="3739">
                <a:solidFill>
                  <a:srgbClr val="3E0248"/>
                </a:solidFill>
                <a:latin typeface="HK Grotesk"/>
              </a:rPr>
              <a:t>Collaborate with established food delivery companies to expand your delivery reach and offer users a wider variety of food options.</a:t>
            </a:r>
          </a:p>
          <a:p>
            <a:pPr>
              <a:lnSpc>
                <a:spcPts val="4413"/>
              </a:lnSpc>
            </a:pPr>
          </a:p>
          <a:p>
            <a:pPr>
              <a:lnSpc>
                <a:spcPts val="4413"/>
              </a:lnSpc>
            </a:pPr>
            <a:r>
              <a:rPr lang="en-US" sz="3739">
                <a:solidFill>
                  <a:srgbClr val="4D1354"/>
                </a:solidFill>
                <a:latin typeface="HK Grotesk Bold"/>
              </a:rPr>
              <a:t>Community Building: </a:t>
            </a:r>
            <a:r>
              <a:rPr lang="en-US" sz="3739">
                <a:solidFill>
                  <a:srgbClr val="3E0248"/>
                </a:solidFill>
                <a:latin typeface="HK Grotesk"/>
              </a:rPr>
              <a:t>Foster a sense of community among users by organizing virtual food-related events, contests, and social forums</a:t>
            </a:r>
          </a:p>
          <a:p>
            <a:pPr>
              <a:lnSpc>
                <a:spcPts val="4413"/>
              </a:lnSpc>
              <a:spcBef>
                <a:spcPct val="0"/>
              </a:spcBef>
            </a:pPr>
          </a:p>
        </p:txBody>
      </p:sp>
      <p:sp>
        <p:nvSpPr>
          <p:cNvPr name="TextBox 7" id="7"/>
          <p:cNvSpPr txBox="true"/>
          <p:nvPr/>
        </p:nvSpPr>
        <p:spPr>
          <a:xfrm rot="0">
            <a:off x="5686826" y="505307"/>
            <a:ext cx="9725788" cy="1056311"/>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FUTURE PLANS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467763" y="1361434"/>
            <a:ext cx="17354221" cy="8346796"/>
          </a:xfrm>
          <a:custGeom>
            <a:avLst/>
            <a:gdLst/>
            <a:ahLst/>
            <a:cxnLst/>
            <a:rect r="r" b="b" t="t" l="l"/>
            <a:pathLst>
              <a:path h="8346796" w="17354221">
                <a:moveTo>
                  <a:pt x="0" y="0"/>
                </a:moveTo>
                <a:lnTo>
                  <a:pt x="17354222" y="0"/>
                </a:lnTo>
                <a:lnTo>
                  <a:pt x="17354222" y="8346796"/>
                </a:lnTo>
                <a:lnTo>
                  <a:pt x="0" y="8346796"/>
                </a:lnTo>
                <a:lnTo>
                  <a:pt x="0" y="0"/>
                </a:lnTo>
                <a:close/>
              </a:path>
            </a:pathLst>
          </a:custGeom>
          <a:blipFill>
            <a:blip r:embed="rId2"/>
            <a:stretch>
              <a:fillRect l="0" t="0" r="0" b="0"/>
            </a:stretch>
          </a:blipFill>
        </p:spPr>
      </p:sp>
      <p:sp>
        <p:nvSpPr>
          <p:cNvPr name="TextBox 3" id="3"/>
          <p:cNvSpPr txBox="true"/>
          <p:nvPr/>
        </p:nvSpPr>
        <p:spPr>
          <a:xfrm rot="0">
            <a:off x="467763" y="216853"/>
            <a:ext cx="3646511" cy="990018"/>
          </a:xfrm>
          <a:prstGeom prst="rect">
            <a:avLst/>
          </a:prstGeom>
        </p:spPr>
        <p:txBody>
          <a:bodyPr anchor="t" rtlCol="false" tIns="0" lIns="0" bIns="0" rIns="0">
            <a:spAutoFit/>
          </a:bodyPr>
          <a:lstStyle/>
          <a:p>
            <a:pPr algn="ctr">
              <a:lnSpc>
                <a:spcPts val="8084"/>
              </a:lnSpc>
            </a:pPr>
            <a:r>
              <a:rPr lang="en-US" sz="5774">
                <a:solidFill>
                  <a:srgbClr val="FFFFFF"/>
                </a:solidFill>
                <a:latin typeface="Canva Sans Bold"/>
              </a:rPr>
              <a:t>Prototype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467763" y="1493934"/>
            <a:ext cx="17586736" cy="8432879"/>
          </a:xfrm>
          <a:custGeom>
            <a:avLst/>
            <a:gdLst/>
            <a:ahLst/>
            <a:cxnLst/>
            <a:rect r="r" b="b" t="t" l="l"/>
            <a:pathLst>
              <a:path h="8432879" w="17586736">
                <a:moveTo>
                  <a:pt x="0" y="0"/>
                </a:moveTo>
                <a:lnTo>
                  <a:pt x="17586736" y="0"/>
                </a:lnTo>
                <a:lnTo>
                  <a:pt x="17586736" y="8432879"/>
                </a:lnTo>
                <a:lnTo>
                  <a:pt x="0" y="8432879"/>
                </a:lnTo>
                <a:lnTo>
                  <a:pt x="0" y="0"/>
                </a:lnTo>
                <a:close/>
              </a:path>
            </a:pathLst>
          </a:custGeom>
          <a:blipFill>
            <a:blip r:embed="rId2"/>
            <a:stretch>
              <a:fillRect l="0" t="0" r="0" b="0"/>
            </a:stretch>
          </a:blipFill>
        </p:spPr>
      </p:sp>
      <p:sp>
        <p:nvSpPr>
          <p:cNvPr name="TextBox 3" id="3"/>
          <p:cNvSpPr txBox="true"/>
          <p:nvPr/>
        </p:nvSpPr>
        <p:spPr>
          <a:xfrm rot="0">
            <a:off x="467763" y="216853"/>
            <a:ext cx="3646511" cy="990018"/>
          </a:xfrm>
          <a:prstGeom prst="rect">
            <a:avLst/>
          </a:prstGeom>
        </p:spPr>
        <p:txBody>
          <a:bodyPr anchor="t" rtlCol="false" tIns="0" lIns="0" bIns="0" rIns="0">
            <a:spAutoFit/>
          </a:bodyPr>
          <a:lstStyle/>
          <a:p>
            <a:pPr algn="ctr">
              <a:lnSpc>
                <a:spcPts val="8084"/>
              </a:lnSpc>
            </a:pPr>
            <a:r>
              <a:rPr lang="en-US" sz="5774">
                <a:solidFill>
                  <a:srgbClr val="FFFFFF"/>
                </a:solidFill>
                <a:latin typeface="Canva Sans Bold"/>
              </a:rPr>
              <a:t>Prototype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467763" y="1333754"/>
            <a:ext cx="17542371" cy="8411605"/>
          </a:xfrm>
          <a:custGeom>
            <a:avLst/>
            <a:gdLst/>
            <a:ahLst/>
            <a:cxnLst/>
            <a:rect r="r" b="b" t="t" l="l"/>
            <a:pathLst>
              <a:path h="8411605" w="17542371">
                <a:moveTo>
                  <a:pt x="0" y="0"/>
                </a:moveTo>
                <a:lnTo>
                  <a:pt x="17542371" y="0"/>
                </a:lnTo>
                <a:lnTo>
                  <a:pt x="17542371" y="8411606"/>
                </a:lnTo>
                <a:lnTo>
                  <a:pt x="0" y="8411606"/>
                </a:lnTo>
                <a:lnTo>
                  <a:pt x="0" y="0"/>
                </a:lnTo>
                <a:close/>
              </a:path>
            </a:pathLst>
          </a:custGeom>
          <a:blipFill>
            <a:blip r:embed="rId2"/>
            <a:stretch>
              <a:fillRect l="0" t="0" r="0" b="0"/>
            </a:stretch>
          </a:blipFill>
        </p:spPr>
      </p:sp>
      <p:sp>
        <p:nvSpPr>
          <p:cNvPr name="TextBox 3" id="3"/>
          <p:cNvSpPr txBox="true"/>
          <p:nvPr/>
        </p:nvSpPr>
        <p:spPr>
          <a:xfrm rot="0">
            <a:off x="467763" y="216853"/>
            <a:ext cx="3646511" cy="990018"/>
          </a:xfrm>
          <a:prstGeom prst="rect">
            <a:avLst/>
          </a:prstGeom>
        </p:spPr>
        <p:txBody>
          <a:bodyPr anchor="t" rtlCol="false" tIns="0" lIns="0" bIns="0" rIns="0">
            <a:spAutoFit/>
          </a:bodyPr>
          <a:lstStyle/>
          <a:p>
            <a:pPr algn="ctr">
              <a:lnSpc>
                <a:spcPts val="8084"/>
              </a:lnSpc>
            </a:pPr>
            <a:r>
              <a:rPr lang="en-US" sz="5774">
                <a:solidFill>
                  <a:srgbClr val="FFFFFF"/>
                </a:solidFill>
                <a:latin typeface="Canva Sans Bold"/>
              </a:rPr>
              <a:t>Prototype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5146123" y="1355511"/>
            <a:ext cx="7995755" cy="7575978"/>
          </a:xfrm>
          <a:custGeom>
            <a:avLst/>
            <a:gdLst/>
            <a:ahLst/>
            <a:cxnLst/>
            <a:rect r="r" b="b" t="t" l="l"/>
            <a:pathLst>
              <a:path h="7575978" w="7995755">
                <a:moveTo>
                  <a:pt x="0" y="0"/>
                </a:moveTo>
                <a:lnTo>
                  <a:pt x="7995754" y="0"/>
                </a:lnTo>
                <a:lnTo>
                  <a:pt x="7995754" y="7575978"/>
                </a:lnTo>
                <a:lnTo>
                  <a:pt x="0" y="7575978"/>
                </a:lnTo>
                <a:lnTo>
                  <a:pt x="0" y="0"/>
                </a:lnTo>
                <a:close/>
              </a:path>
            </a:pathLst>
          </a:custGeom>
          <a:blipFill>
            <a:blip r:embed="rId2"/>
            <a:stretch>
              <a:fillRect l="0" t="0" r="0" b="0"/>
            </a:stretch>
          </a:blipFill>
        </p:spPr>
      </p:sp>
      <p:sp>
        <p:nvSpPr>
          <p:cNvPr name="Freeform 3" id="3"/>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3"/>
            <a:stretch>
              <a:fillRect l="0" t="0" r="0" b="0"/>
            </a:stretch>
          </a:blipFill>
        </p:spPr>
      </p:sp>
      <p:sp>
        <p:nvSpPr>
          <p:cNvPr name="TextBox 4" id="4"/>
          <p:cNvSpPr txBox="true"/>
          <p:nvPr/>
        </p:nvSpPr>
        <p:spPr>
          <a:xfrm rot="0">
            <a:off x="3994643" y="4620107"/>
            <a:ext cx="10565414" cy="1056311"/>
          </a:xfrm>
          <a:prstGeom prst="rect">
            <a:avLst/>
          </a:prstGeom>
        </p:spPr>
        <p:txBody>
          <a:bodyPr anchor="t" rtlCol="false" tIns="0" lIns="0" bIns="0" rIns="0">
            <a:spAutoFit/>
          </a:bodyPr>
          <a:lstStyle/>
          <a:p>
            <a:pPr algn="ctr">
              <a:lnSpc>
                <a:spcPts val="8345"/>
              </a:lnSpc>
            </a:pPr>
            <a:r>
              <a:rPr lang="en-US" sz="7072">
                <a:solidFill>
                  <a:srgbClr val="FFFFFF"/>
                </a:solidFill>
                <a:latin typeface="HK Grotesk Bold"/>
              </a:rPr>
              <a:t>Thank You!</a:t>
            </a:r>
          </a:p>
        </p:txBody>
      </p:sp>
      <p:sp>
        <p:nvSpPr>
          <p:cNvPr name="Freeform 5" id="5"/>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4"/>
            <a:stretch>
              <a:fillRect l="0" t="0" r="0" b="0"/>
            </a:stretch>
          </a:blipFill>
        </p:spPr>
      </p:sp>
      <p:sp>
        <p:nvSpPr>
          <p:cNvPr name="Freeform 6" id="6"/>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5146123" y="2094536"/>
            <a:ext cx="7995755" cy="7575978"/>
          </a:xfrm>
          <a:custGeom>
            <a:avLst/>
            <a:gdLst/>
            <a:ahLst/>
            <a:cxnLst/>
            <a:rect r="r" b="b" t="t" l="l"/>
            <a:pathLst>
              <a:path h="7575978" w="7995755">
                <a:moveTo>
                  <a:pt x="0" y="0"/>
                </a:moveTo>
                <a:lnTo>
                  <a:pt x="7995754" y="0"/>
                </a:lnTo>
                <a:lnTo>
                  <a:pt x="7995754" y="7575978"/>
                </a:lnTo>
                <a:lnTo>
                  <a:pt x="0" y="7575978"/>
                </a:lnTo>
                <a:lnTo>
                  <a:pt x="0" y="0"/>
                </a:lnTo>
                <a:close/>
              </a:path>
            </a:pathLst>
          </a:custGeom>
          <a:blipFill>
            <a:blip r:embed="rId2"/>
            <a:stretch>
              <a:fillRect l="0" t="0" r="0" b="0"/>
            </a:stretch>
          </a:blipFill>
        </p:spPr>
      </p:sp>
      <p:sp>
        <p:nvSpPr>
          <p:cNvPr name="Freeform 3" id="3"/>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3"/>
            <a:stretch>
              <a:fillRect l="0" t="0" r="0" b="0"/>
            </a:stretch>
          </a:blipFill>
        </p:spPr>
      </p:sp>
      <p:sp>
        <p:nvSpPr>
          <p:cNvPr name="TextBox 4" id="4"/>
          <p:cNvSpPr txBox="true"/>
          <p:nvPr/>
        </p:nvSpPr>
        <p:spPr>
          <a:xfrm rot="0">
            <a:off x="3861293" y="788194"/>
            <a:ext cx="10565414" cy="1056311"/>
          </a:xfrm>
          <a:prstGeom prst="rect">
            <a:avLst/>
          </a:prstGeom>
        </p:spPr>
        <p:txBody>
          <a:bodyPr anchor="t" rtlCol="false" tIns="0" lIns="0" bIns="0" rIns="0">
            <a:spAutoFit/>
          </a:bodyPr>
          <a:lstStyle/>
          <a:p>
            <a:pPr algn="ctr">
              <a:lnSpc>
                <a:spcPts val="8345"/>
              </a:lnSpc>
            </a:pPr>
            <a:r>
              <a:rPr lang="en-US" sz="7072">
                <a:solidFill>
                  <a:srgbClr val="FFFFFF"/>
                </a:solidFill>
                <a:latin typeface="HK Grotesk Bold"/>
              </a:rPr>
              <a:t>Meet Our Team</a:t>
            </a:r>
          </a:p>
        </p:txBody>
      </p:sp>
      <p:sp>
        <p:nvSpPr>
          <p:cNvPr name="Freeform 5" id="5"/>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4"/>
            <a:stretch>
              <a:fillRect l="0" t="0" r="0" b="0"/>
            </a:stretch>
          </a:blipFill>
        </p:spPr>
      </p:sp>
      <p:sp>
        <p:nvSpPr>
          <p:cNvPr name="Freeform 6" id="6"/>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4"/>
            <a:stretch>
              <a:fillRect l="0" t="0" r="0" b="0"/>
            </a:stretch>
          </a:blipFill>
        </p:spPr>
      </p:sp>
      <p:sp>
        <p:nvSpPr>
          <p:cNvPr name="Freeform 7" id="7"/>
          <p:cNvSpPr/>
          <p:nvPr/>
        </p:nvSpPr>
        <p:spPr>
          <a:xfrm flipH="false" flipV="false" rot="0">
            <a:off x="147842" y="-450164"/>
            <a:ext cx="17992316" cy="10120678"/>
          </a:xfrm>
          <a:custGeom>
            <a:avLst/>
            <a:gdLst/>
            <a:ahLst/>
            <a:cxnLst/>
            <a:rect r="r" b="b" t="t" l="l"/>
            <a:pathLst>
              <a:path h="10120678" w="17992316">
                <a:moveTo>
                  <a:pt x="0" y="0"/>
                </a:moveTo>
                <a:lnTo>
                  <a:pt x="17992316" y="0"/>
                </a:lnTo>
                <a:lnTo>
                  <a:pt x="17992316" y="10120678"/>
                </a:lnTo>
                <a:lnTo>
                  <a:pt x="0" y="10120678"/>
                </a:lnTo>
                <a:lnTo>
                  <a:pt x="0" y="0"/>
                </a:lnTo>
                <a:close/>
              </a:path>
            </a:pathLst>
          </a:custGeom>
          <a:blipFill>
            <a:blip r:embed="rId5"/>
            <a:stretch>
              <a:fillRect l="0" t="0" r="0" b="0"/>
            </a:stretch>
          </a:blipFill>
        </p:spPr>
      </p:sp>
      <p:sp>
        <p:nvSpPr>
          <p:cNvPr name="TextBox 8" id="8"/>
          <p:cNvSpPr txBox="true"/>
          <p:nvPr/>
        </p:nvSpPr>
        <p:spPr>
          <a:xfrm rot="0">
            <a:off x="1362108" y="6052580"/>
            <a:ext cx="2321208" cy="480672"/>
          </a:xfrm>
          <a:prstGeom prst="rect">
            <a:avLst/>
          </a:prstGeom>
        </p:spPr>
        <p:txBody>
          <a:bodyPr anchor="t" rtlCol="false" tIns="0" lIns="0" bIns="0" rIns="0">
            <a:spAutoFit/>
          </a:bodyPr>
          <a:lstStyle/>
          <a:p>
            <a:pPr algn="ctr">
              <a:lnSpc>
                <a:spcPts val="3981"/>
              </a:lnSpc>
            </a:pPr>
            <a:r>
              <a:rPr lang="en-US" sz="2843">
                <a:solidFill>
                  <a:srgbClr val="FFFFFF"/>
                </a:solidFill>
                <a:latin typeface="Canva Sans Bold"/>
              </a:rPr>
              <a:t>Eshaa Bhasin</a:t>
            </a:r>
          </a:p>
        </p:txBody>
      </p:sp>
      <p:sp>
        <p:nvSpPr>
          <p:cNvPr name="TextBox 9" id="9"/>
          <p:cNvSpPr txBox="true"/>
          <p:nvPr/>
        </p:nvSpPr>
        <p:spPr>
          <a:xfrm rot="0">
            <a:off x="4476271" y="6052580"/>
            <a:ext cx="2769269" cy="480672"/>
          </a:xfrm>
          <a:prstGeom prst="rect">
            <a:avLst/>
          </a:prstGeom>
        </p:spPr>
        <p:txBody>
          <a:bodyPr anchor="t" rtlCol="false" tIns="0" lIns="0" bIns="0" rIns="0">
            <a:spAutoFit/>
          </a:bodyPr>
          <a:lstStyle/>
          <a:p>
            <a:pPr algn="ctr">
              <a:lnSpc>
                <a:spcPts val="3981"/>
              </a:lnSpc>
            </a:pPr>
            <a:r>
              <a:rPr lang="en-US" sz="2843">
                <a:solidFill>
                  <a:srgbClr val="FFFFFF"/>
                </a:solidFill>
                <a:latin typeface="Canva Sans Bold"/>
              </a:rPr>
              <a:t>Arshdeep Singh</a:t>
            </a:r>
          </a:p>
        </p:txBody>
      </p:sp>
      <p:sp>
        <p:nvSpPr>
          <p:cNvPr name="TextBox 10" id="10"/>
          <p:cNvSpPr txBox="true"/>
          <p:nvPr/>
        </p:nvSpPr>
        <p:spPr>
          <a:xfrm rot="0">
            <a:off x="7814997" y="6052580"/>
            <a:ext cx="2658007" cy="480672"/>
          </a:xfrm>
          <a:prstGeom prst="rect">
            <a:avLst/>
          </a:prstGeom>
        </p:spPr>
        <p:txBody>
          <a:bodyPr anchor="t" rtlCol="false" tIns="0" lIns="0" bIns="0" rIns="0">
            <a:spAutoFit/>
          </a:bodyPr>
          <a:lstStyle/>
          <a:p>
            <a:pPr algn="ctr">
              <a:lnSpc>
                <a:spcPts val="3981"/>
              </a:lnSpc>
            </a:pPr>
            <a:r>
              <a:rPr lang="en-US" sz="2843">
                <a:solidFill>
                  <a:srgbClr val="FFFFFF"/>
                </a:solidFill>
                <a:latin typeface="Canva Sans Bold"/>
              </a:rPr>
              <a:t>Prableen Singh</a:t>
            </a:r>
          </a:p>
        </p:txBody>
      </p:sp>
      <p:sp>
        <p:nvSpPr>
          <p:cNvPr name="TextBox 11" id="11"/>
          <p:cNvSpPr txBox="true"/>
          <p:nvPr/>
        </p:nvSpPr>
        <p:spPr>
          <a:xfrm rot="0">
            <a:off x="11623724" y="6052580"/>
            <a:ext cx="2193342" cy="480672"/>
          </a:xfrm>
          <a:prstGeom prst="rect">
            <a:avLst/>
          </a:prstGeom>
        </p:spPr>
        <p:txBody>
          <a:bodyPr anchor="t" rtlCol="false" tIns="0" lIns="0" bIns="0" rIns="0">
            <a:spAutoFit/>
          </a:bodyPr>
          <a:lstStyle/>
          <a:p>
            <a:pPr algn="ctr">
              <a:lnSpc>
                <a:spcPts val="3981"/>
              </a:lnSpc>
            </a:pPr>
            <a:r>
              <a:rPr lang="en-US" sz="2843">
                <a:solidFill>
                  <a:srgbClr val="FFFFFF"/>
                </a:solidFill>
                <a:latin typeface="Canva Sans Bold"/>
              </a:rPr>
              <a:t>Harjot Singh</a:t>
            </a:r>
          </a:p>
        </p:txBody>
      </p:sp>
      <p:sp>
        <p:nvSpPr>
          <p:cNvPr name="TextBox 12" id="12"/>
          <p:cNvSpPr txBox="true"/>
          <p:nvPr/>
        </p:nvSpPr>
        <p:spPr>
          <a:xfrm rot="0">
            <a:off x="15054278" y="6052580"/>
            <a:ext cx="2216701" cy="480672"/>
          </a:xfrm>
          <a:prstGeom prst="rect">
            <a:avLst/>
          </a:prstGeom>
        </p:spPr>
        <p:txBody>
          <a:bodyPr anchor="t" rtlCol="false" tIns="0" lIns="0" bIns="0" rIns="0">
            <a:spAutoFit/>
          </a:bodyPr>
          <a:lstStyle/>
          <a:p>
            <a:pPr algn="ctr">
              <a:lnSpc>
                <a:spcPts val="3981"/>
              </a:lnSpc>
            </a:pPr>
            <a:r>
              <a:rPr lang="en-US" sz="2843">
                <a:solidFill>
                  <a:srgbClr val="FFFFFF"/>
                </a:solidFill>
                <a:latin typeface="Canva Sans Bold"/>
              </a:rPr>
              <a:t>Ansh Rajput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78781" y="0"/>
            <a:ext cx="8188922" cy="10287000"/>
          </a:xfrm>
          <a:custGeom>
            <a:avLst/>
            <a:gdLst/>
            <a:ahLst/>
            <a:cxnLst/>
            <a:rect r="r" b="b" t="t" l="l"/>
            <a:pathLst>
              <a:path h="10287000" w="8188922">
                <a:moveTo>
                  <a:pt x="0" y="0"/>
                </a:moveTo>
                <a:lnTo>
                  <a:pt x="8188922" y="0"/>
                </a:lnTo>
                <a:lnTo>
                  <a:pt x="8188922" y="10287000"/>
                </a:lnTo>
                <a:lnTo>
                  <a:pt x="0" y="10287000"/>
                </a:lnTo>
                <a:lnTo>
                  <a:pt x="0" y="0"/>
                </a:lnTo>
                <a:close/>
              </a:path>
            </a:pathLst>
          </a:custGeom>
          <a:blipFill>
            <a:blip r:embed="rId2"/>
            <a:stretch>
              <a:fillRect l="0" t="-3069" r="0" b="-3069"/>
            </a:stretch>
          </a:blipFill>
        </p:spPr>
      </p:sp>
      <p:sp>
        <p:nvSpPr>
          <p:cNvPr name="TextBox 3" id="3"/>
          <p:cNvSpPr txBox="true"/>
          <p:nvPr/>
        </p:nvSpPr>
        <p:spPr>
          <a:xfrm rot="0">
            <a:off x="7309216" y="856782"/>
            <a:ext cx="5323733" cy="706218"/>
          </a:xfrm>
          <a:prstGeom prst="rect">
            <a:avLst/>
          </a:prstGeom>
        </p:spPr>
        <p:txBody>
          <a:bodyPr anchor="t" rtlCol="false" tIns="0" lIns="0" bIns="0" rIns="0">
            <a:spAutoFit/>
          </a:bodyPr>
          <a:lstStyle/>
          <a:p>
            <a:pPr>
              <a:lnSpc>
                <a:spcPts val="5474"/>
              </a:lnSpc>
            </a:pPr>
            <a:r>
              <a:rPr lang="en-US" sz="4639">
                <a:solidFill>
                  <a:srgbClr val="731F7D"/>
                </a:solidFill>
                <a:latin typeface="HK Grotesk Bold"/>
              </a:rPr>
              <a:t>The Problem </a:t>
            </a:r>
          </a:p>
        </p:txBody>
      </p:sp>
      <p:sp>
        <p:nvSpPr>
          <p:cNvPr name="TextBox 4" id="4"/>
          <p:cNvSpPr txBox="true"/>
          <p:nvPr/>
        </p:nvSpPr>
        <p:spPr>
          <a:xfrm rot="0">
            <a:off x="7309216" y="1810650"/>
            <a:ext cx="10394979" cy="2529104"/>
          </a:xfrm>
          <a:prstGeom prst="rect">
            <a:avLst/>
          </a:prstGeom>
        </p:spPr>
        <p:txBody>
          <a:bodyPr anchor="t" rtlCol="false" tIns="0" lIns="0" bIns="0" rIns="0">
            <a:spAutoFit/>
          </a:bodyPr>
          <a:lstStyle/>
          <a:p>
            <a:pPr>
              <a:lnSpc>
                <a:spcPts val="4010"/>
              </a:lnSpc>
            </a:pPr>
            <a:r>
              <a:rPr lang="en-US" sz="2864">
                <a:solidFill>
                  <a:srgbClr val="000000"/>
                </a:solidFill>
                <a:latin typeface="Canva Sans Bold"/>
              </a:rPr>
              <a:t>Are you also tired of standing in long queues outside your college canteen.  Struggling for the peaceful lunch you deserve after some exhilarating classes. Even though after getting your lunch you get late for classes.</a:t>
            </a:r>
          </a:p>
          <a:p>
            <a:pPr>
              <a:lnSpc>
                <a:spcPts val="4010"/>
              </a:lnSpc>
            </a:pPr>
            <a:r>
              <a:rPr lang="en-US" sz="2864">
                <a:solidFill>
                  <a:srgbClr val="000000"/>
                </a:solidFill>
                <a:latin typeface="Canva Sans Bold"/>
              </a:rPr>
              <a:t>Say no more !!</a:t>
            </a:r>
          </a:p>
        </p:txBody>
      </p:sp>
      <p:sp>
        <p:nvSpPr>
          <p:cNvPr name="TextBox 5" id="5"/>
          <p:cNvSpPr txBox="true"/>
          <p:nvPr/>
        </p:nvSpPr>
        <p:spPr>
          <a:xfrm rot="0">
            <a:off x="7309216" y="6491751"/>
            <a:ext cx="10385900" cy="2483215"/>
          </a:xfrm>
          <a:prstGeom prst="rect">
            <a:avLst/>
          </a:prstGeom>
        </p:spPr>
        <p:txBody>
          <a:bodyPr anchor="t" rtlCol="false" tIns="0" lIns="0" bIns="0" rIns="0">
            <a:spAutoFit/>
          </a:bodyPr>
          <a:lstStyle/>
          <a:p>
            <a:pPr>
              <a:lnSpc>
                <a:spcPts val="3951"/>
              </a:lnSpc>
            </a:pPr>
            <a:r>
              <a:rPr lang="en-US" sz="2822">
                <a:solidFill>
                  <a:srgbClr val="000000"/>
                </a:solidFill>
                <a:latin typeface="Canva Sans Bold"/>
              </a:rPr>
              <a:t>With our intuitive website either you are a canteen owner or a college student being a student you don’t have to stand in long queues and wait for your food being prepared and being the canteen owner you don’t have to deal with some angry teenagers who on top are hungry also </a:t>
            </a:r>
          </a:p>
        </p:txBody>
      </p:sp>
      <p:sp>
        <p:nvSpPr>
          <p:cNvPr name="TextBox 6" id="6"/>
          <p:cNvSpPr txBox="true"/>
          <p:nvPr/>
        </p:nvSpPr>
        <p:spPr>
          <a:xfrm rot="0">
            <a:off x="7309216" y="5517252"/>
            <a:ext cx="4988307" cy="719563"/>
          </a:xfrm>
          <a:prstGeom prst="rect">
            <a:avLst/>
          </a:prstGeom>
        </p:spPr>
        <p:txBody>
          <a:bodyPr anchor="t" rtlCol="false" tIns="0" lIns="0" bIns="0" rIns="0">
            <a:spAutoFit/>
          </a:bodyPr>
          <a:lstStyle/>
          <a:p>
            <a:pPr>
              <a:lnSpc>
                <a:spcPts val="5601"/>
              </a:lnSpc>
            </a:pPr>
            <a:r>
              <a:rPr lang="en-US" sz="4747">
                <a:solidFill>
                  <a:srgbClr val="731F7D"/>
                </a:solidFill>
                <a:latin typeface="HK Grotesk Bold"/>
              </a:rPr>
              <a:t>The Solution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10292245" y="2103016"/>
            <a:ext cx="7995755" cy="7575978"/>
          </a:xfrm>
          <a:custGeom>
            <a:avLst/>
            <a:gdLst/>
            <a:ahLst/>
            <a:cxnLst/>
            <a:rect r="r" b="b" t="t" l="l"/>
            <a:pathLst>
              <a:path h="7575978" w="7995755">
                <a:moveTo>
                  <a:pt x="0" y="0"/>
                </a:moveTo>
                <a:lnTo>
                  <a:pt x="7995755" y="0"/>
                </a:lnTo>
                <a:lnTo>
                  <a:pt x="7995755" y="7575977"/>
                </a:lnTo>
                <a:lnTo>
                  <a:pt x="0" y="7575977"/>
                </a:lnTo>
                <a:lnTo>
                  <a:pt x="0" y="0"/>
                </a:lnTo>
                <a:close/>
              </a:path>
            </a:pathLst>
          </a:custGeom>
          <a:blipFill>
            <a:blip r:embed="rId2"/>
            <a:stretch>
              <a:fillRect l="0" t="0" r="0" b="0"/>
            </a:stretch>
          </a:blipFill>
        </p:spPr>
      </p:sp>
      <p:sp>
        <p:nvSpPr>
          <p:cNvPr name="Freeform 3" id="3"/>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3"/>
            <a:stretch>
              <a:fillRect l="0" t="0" r="0" b="0"/>
            </a:stretch>
          </a:blipFill>
        </p:spPr>
      </p:sp>
      <p:sp>
        <p:nvSpPr>
          <p:cNvPr name="TextBox 4" id="4"/>
          <p:cNvSpPr txBox="true"/>
          <p:nvPr/>
        </p:nvSpPr>
        <p:spPr>
          <a:xfrm rot="0">
            <a:off x="294337" y="1028700"/>
            <a:ext cx="6387913" cy="644411"/>
          </a:xfrm>
          <a:prstGeom prst="rect">
            <a:avLst/>
          </a:prstGeom>
        </p:spPr>
        <p:txBody>
          <a:bodyPr anchor="t" rtlCol="false" tIns="0" lIns="0" bIns="0" rIns="0">
            <a:spAutoFit/>
          </a:bodyPr>
          <a:lstStyle/>
          <a:p>
            <a:pPr algn="ctr">
              <a:lnSpc>
                <a:spcPts val="5045"/>
              </a:lnSpc>
            </a:pPr>
            <a:r>
              <a:rPr lang="en-US" sz="4275">
                <a:solidFill>
                  <a:srgbClr val="FFFFFF"/>
                </a:solidFill>
                <a:latin typeface="HK Grotesk Bold"/>
              </a:rPr>
              <a:t>User Walk Through</a:t>
            </a:r>
          </a:p>
        </p:txBody>
      </p:sp>
      <p:sp>
        <p:nvSpPr>
          <p:cNvPr name="Freeform 5" id="5"/>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4"/>
            <a:stretch>
              <a:fillRect l="0" t="0" r="0" b="0"/>
            </a:stretch>
          </a:blipFill>
        </p:spPr>
      </p:sp>
      <p:sp>
        <p:nvSpPr>
          <p:cNvPr name="Freeform 6" id="6"/>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4"/>
            <a:stretch>
              <a:fillRect l="0" t="0" r="0" b="0"/>
            </a:stretch>
          </a:blipFill>
        </p:spPr>
      </p:sp>
      <p:sp>
        <p:nvSpPr>
          <p:cNvPr name="TextBox 7" id="7"/>
          <p:cNvSpPr txBox="true"/>
          <p:nvPr/>
        </p:nvSpPr>
        <p:spPr>
          <a:xfrm rot="0">
            <a:off x="-931066" y="2103016"/>
            <a:ext cx="6387913" cy="644411"/>
          </a:xfrm>
          <a:prstGeom prst="rect">
            <a:avLst/>
          </a:prstGeom>
        </p:spPr>
        <p:txBody>
          <a:bodyPr anchor="t" rtlCol="false" tIns="0" lIns="0" bIns="0" rIns="0">
            <a:spAutoFit/>
          </a:bodyPr>
          <a:lstStyle/>
          <a:p>
            <a:pPr algn="ctr">
              <a:lnSpc>
                <a:spcPts val="5045"/>
              </a:lnSpc>
            </a:pPr>
            <a:r>
              <a:rPr lang="en-US" sz="4275">
                <a:solidFill>
                  <a:srgbClr val="FFFFFF"/>
                </a:solidFill>
                <a:latin typeface="HK Grotesk Bold"/>
              </a:rPr>
              <a:t>Student </a:t>
            </a:r>
          </a:p>
        </p:txBody>
      </p:sp>
      <p:sp>
        <p:nvSpPr>
          <p:cNvPr name="TextBox 8" id="8"/>
          <p:cNvSpPr txBox="true"/>
          <p:nvPr/>
        </p:nvSpPr>
        <p:spPr>
          <a:xfrm rot="0">
            <a:off x="851450" y="3082752"/>
            <a:ext cx="8292550" cy="5549831"/>
          </a:xfrm>
          <a:prstGeom prst="rect">
            <a:avLst/>
          </a:prstGeom>
        </p:spPr>
        <p:txBody>
          <a:bodyPr anchor="t" rtlCol="false" tIns="0" lIns="0" bIns="0" rIns="0">
            <a:spAutoFit/>
          </a:bodyPr>
          <a:lstStyle/>
          <a:p>
            <a:pPr marL="756240" indent="-378120" lvl="1">
              <a:lnSpc>
                <a:spcPts val="4903"/>
              </a:lnSpc>
              <a:buFont typeface="Arial"/>
              <a:buChar char="•"/>
            </a:pPr>
            <a:r>
              <a:rPr lang="en-US" sz="3502">
                <a:solidFill>
                  <a:srgbClr val="FFFFFF"/>
                </a:solidFill>
                <a:latin typeface="Canva Sans"/>
              </a:rPr>
              <a:t>The Students needs to login using there respective student ID’s .</a:t>
            </a:r>
          </a:p>
          <a:p>
            <a:pPr marL="756240" indent="-378120" lvl="1">
              <a:lnSpc>
                <a:spcPts val="4903"/>
              </a:lnSpc>
              <a:buFont typeface="Arial"/>
              <a:buChar char="•"/>
            </a:pPr>
            <a:r>
              <a:rPr lang="en-US" sz="3502">
                <a:solidFill>
                  <a:srgbClr val="FFFFFF"/>
                </a:solidFill>
                <a:latin typeface="Canva Sans"/>
              </a:rPr>
              <a:t>So that they can be verified that they belong to respective college .</a:t>
            </a:r>
          </a:p>
          <a:p>
            <a:pPr marL="756240" indent="-378120" lvl="1">
              <a:lnSpc>
                <a:spcPts val="4903"/>
              </a:lnSpc>
              <a:buFont typeface="Arial"/>
              <a:buChar char="•"/>
            </a:pPr>
            <a:r>
              <a:rPr lang="en-US" sz="3502">
                <a:solidFill>
                  <a:srgbClr val="FFFFFF"/>
                </a:solidFill>
                <a:latin typeface="Canva Sans"/>
              </a:rPr>
              <a:t>After being verified they get access to their colleges canteen’s menu online at our platform where they can order whatever they want.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10292245" y="2103016"/>
            <a:ext cx="7995755" cy="7575978"/>
          </a:xfrm>
          <a:custGeom>
            <a:avLst/>
            <a:gdLst/>
            <a:ahLst/>
            <a:cxnLst/>
            <a:rect r="r" b="b" t="t" l="l"/>
            <a:pathLst>
              <a:path h="7575978" w="7995755">
                <a:moveTo>
                  <a:pt x="0" y="0"/>
                </a:moveTo>
                <a:lnTo>
                  <a:pt x="7995755" y="0"/>
                </a:lnTo>
                <a:lnTo>
                  <a:pt x="7995755" y="7575977"/>
                </a:lnTo>
                <a:lnTo>
                  <a:pt x="0" y="7575977"/>
                </a:lnTo>
                <a:lnTo>
                  <a:pt x="0" y="0"/>
                </a:lnTo>
                <a:close/>
              </a:path>
            </a:pathLst>
          </a:custGeom>
          <a:blipFill>
            <a:blip r:embed="rId2"/>
            <a:stretch>
              <a:fillRect l="0" t="0" r="0" b="0"/>
            </a:stretch>
          </a:blipFill>
        </p:spPr>
      </p:sp>
      <p:sp>
        <p:nvSpPr>
          <p:cNvPr name="Freeform 3" id="3"/>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3"/>
            <a:stretch>
              <a:fillRect l="0" t="0" r="0" b="0"/>
            </a:stretch>
          </a:blipFill>
        </p:spPr>
      </p:sp>
      <p:sp>
        <p:nvSpPr>
          <p:cNvPr name="TextBox 4" id="4"/>
          <p:cNvSpPr txBox="true"/>
          <p:nvPr/>
        </p:nvSpPr>
        <p:spPr>
          <a:xfrm rot="0">
            <a:off x="294337" y="1028700"/>
            <a:ext cx="6387913" cy="644411"/>
          </a:xfrm>
          <a:prstGeom prst="rect">
            <a:avLst/>
          </a:prstGeom>
        </p:spPr>
        <p:txBody>
          <a:bodyPr anchor="t" rtlCol="false" tIns="0" lIns="0" bIns="0" rIns="0">
            <a:spAutoFit/>
          </a:bodyPr>
          <a:lstStyle/>
          <a:p>
            <a:pPr algn="ctr">
              <a:lnSpc>
                <a:spcPts val="5045"/>
              </a:lnSpc>
            </a:pPr>
            <a:r>
              <a:rPr lang="en-US" sz="4275">
                <a:solidFill>
                  <a:srgbClr val="FFFFFF"/>
                </a:solidFill>
                <a:latin typeface="HK Grotesk Bold"/>
              </a:rPr>
              <a:t>User Walk Through</a:t>
            </a:r>
          </a:p>
        </p:txBody>
      </p:sp>
      <p:sp>
        <p:nvSpPr>
          <p:cNvPr name="Freeform 5" id="5"/>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4"/>
            <a:stretch>
              <a:fillRect l="0" t="0" r="0" b="0"/>
            </a:stretch>
          </a:blipFill>
        </p:spPr>
      </p:sp>
      <p:sp>
        <p:nvSpPr>
          <p:cNvPr name="Freeform 6" id="6"/>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4"/>
            <a:stretch>
              <a:fillRect l="0" t="0" r="0" b="0"/>
            </a:stretch>
          </a:blipFill>
        </p:spPr>
      </p:sp>
      <p:sp>
        <p:nvSpPr>
          <p:cNvPr name="TextBox 7" id="7"/>
          <p:cNvSpPr txBox="true"/>
          <p:nvPr/>
        </p:nvSpPr>
        <p:spPr>
          <a:xfrm rot="0">
            <a:off x="0" y="2103148"/>
            <a:ext cx="6387913" cy="644146"/>
          </a:xfrm>
          <a:prstGeom prst="rect">
            <a:avLst/>
          </a:prstGeom>
        </p:spPr>
        <p:txBody>
          <a:bodyPr anchor="t" rtlCol="false" tIns="0" lIns="0" bIns="0" rIns="0">
            <a:spAutoFit/>
          </a:bodyPr>
          <a:lstStyle/>
          <a:p>
            <a:pPr algn="ctr">
              <a:lnSpc>
                <a:spcPts val="5045"/>
              </a:lnSpc>
            </a:pPr>
            <a:r>
              <a:rPr lang="en-US" sz="4275">
                <a:solidFill>
                  <a:srgbClr val="FFFFFF"/>
                </a:solidFill>
                <a:latin typeface="HK Grotesk Bold"/>
              </a:rPr>
              <a:t>Canteen Owners</a:t>
            </a:r>
          </a:p>
        </p:txBody>
      </p:sp>
      <p:sp>
        <p:nvSpPr>
          <p:cNvPr name="TextBox 8" id="8"/>
          <p:cNvSpPr txBox="true"/>
          <p:nvPr/>
        </p:nvSpPr>
        <p:spPr>
          <a:xfrm rot="0">
            <a:off x="851450" y="3082752"/>
            <a:ext cx="8292550" cy="5549831"/>
          </a:xfrm>
          <a:prstGeom prst="rect">
            <a:avLst/>
          </a:prstGeom>
        </p:spPr>
        <p:txBody>
          <a:bodyPr anchor="t" rtlCol="false" tIns="0" lIns="0" bIns="0" rIns="0">
            <a:spAutoFit/>
          </a:bodyPr>
          <a:lstStyle/>
          <a:p>
            <a:pPr marL="756240" indent="-378120" lvl="1">
              <a:lnSpc>
                <a:spcPts val="4903"/>
              </a:lnSpc>
              <a:buFont typeface="Arial"/>
              <a:buChar char="•"/>
            </a:pPr>
            <a:r>
              <a:rPr lang="en-US" sz="3502">
                <a:solidFill>
                  <a:srgbClr val="FFFFFF"/>
                </a:solidFill>
                <a:latin typeface="Canva Sans"/>
              </a:rPr>
              <a:t>The canteen owners are needed to sign in as admin and put their respective credentials.</a:t>
            </a:r>
          </a:p>
          <a:p>
            <a:pPr marL="756240" indent="-378120" lvl="1">
              <a:lnSpc>
                <a:spcPts val="4903"/>
              </a:lnSpc>
              <a:buFont typeface="Arial"/>
              <a:buChar char="•"/>
            </a:pPr>
            <a:r>
              <a:rPr lang="en-US" sz="3502">
                <a:solidFill>
                  <a:srgbClr val="FFFFFF"/>
                </a:solidFill>
                <a:latin typeface="Canva Sans"/>
              </a:rPr>
              <a:t>Then they are asked to further include their menus.</a:t>
            </a:r>
          </a:p>
          <a:p>
            <a:pPr marL="756240" indent="-378120" lvl="1">
              <a:lnSpc>
                <a:spcPts val="4903"/>
              </a:lnSpc>
              <a:buFont typeface="Arial"/>
              <a:buChar char="•"/>
            </a:pPr>
            <a:r>
              <a:rPr lang="en-US" sz="3502">
                <a:solidFill>
                  <a:srgbClr val="FFFFFF"/>
                </a:solidFill>
                <a:latin typeface="Canva Sans"/>
              </a:rPr>
              <a:t>Now they are good to go and student’s of their respective colleges can order without even hassling in long lines.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88486" y="1657692"/>
            <a:ext cx="7726964" cy="1055872"/>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Features </a:t>
            </a:r>
          </a:p>
        </p:txBody>
      </p:sp>
      <p:sp>
        <p:nvSpPr>
          <p:cNvPr name="Freeform 3" id="3"/>
          <p:cNvSpPr/>
          <p:nvPr/>
        </p:nvSpPr>
        <p:spPr>
          <a:xfrm flipH="false" flipV="false" rot="-10094169">
            <a:off x="-884409" y="7627506"/>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TextBox 4" id="4"/>
          <p:cNvSpPr txBox="true"/>
          <p:nvPr/>
        </p:nvSpPr>
        <p:spPr>
          <a:xfrm rot="0">
            <a:off x="978961" y="3120175"/>
            <a:ext cx="5393313" cy="458597"/>
          </a:xfrm>
          <a:prstGeom prst="rect">
            <a:avLst/>
          </a:prstGeom>
        </p:spPr>
        <p:txBody>
          <a:bodyPr anchor="t" rtlCol="false" tIns="0" lIns="0" bIns="0" rIns="0">
            <a:spAutoFit/>
          </a:bodyPr>
          <a:lstStyle/>
          <a:p>
            <a:pPr>
              <a:lnSpc>
                <a:spcPts val="3756"/>
              </a:lnSpc>
            </a:pPr>
            <a:r>
              <a:rPr lang="en-US" sz="2889">
                <a:solidFill>
                  <a:srgbClr val="731F7D"/>
                </a:solidFill>
                <a:latin typeface="Halant Bold"/>
              </a:rPr>
              <a:t>Real-Time Order Updates</a:t>
            </a:r>
          </a:p>
        </p:txBody>
      </p:sp>
      <p:sp>
        <p:nvSpPr>
          <p:cNvPr name="TextBox 5" id="5"/>
          <p:cNvSpPr txBox="true"/>
          <p:nvPr/>
        </p:nvSpPr>
        <p:spPr>
          <a:xfrm rot="0">
            <a:off x="6225718" y="3120175"/>
            <a:ext cx="7307312" cy="458630"/>
          </a:xfrm>
          <a:prstGeom prst="rect">
            <a:avLst/>
          </a:prstGeom>
        </p:spPr>
        <p:txBody>
          <a:bodyPr anchor="t" rtlCol="false" tIns="0" lIns="0" bIns="0" rIns="0">
            <a:spAutoFit/>
          </a:bodyPr>
          <a:lstStyle/>
          <a:p>
            <a:pPr algn="l" marL="0" indent="0" lvl="0">
              <a:lnSpc>
                <a:spcPts val="3753"/>
              </a:lnSpc>
              <a:spcBef>
                <a:spcPct val="0"/>
              </a:spcBef>
            </a:pPr>
            <a:r>
              <a:rPr lang="en-US" sz="2887">
                <a:solidFill>
                  <a:srgbClr val="731F7D"/>
                </a:solidFill>
                <a:latin typeface="Halant Bold"/>
              </a:rPr>
              <a:t>Intuitive Admin Dashboard</a:t>
            </a:r>
          </a:p>
        </p:txBody>
      </p:sp>
      <p:sp>
        <p:nvSpPr>
          <p:cNvPr name="TextBox 6" id="6"/>
          <p:cNvSpPr txBox="true"/>
          <p:nvPr/>
        </p:nvSpPr>
        <p:spPr>
          <a:xfrm rot="0">
            <a:off x="6225718" y="3636690"/>
            <a:ext cx="5260609" cy="3423202"/>
          </a:xfrm>
          <a:prstGeom prst="rect">
            <a:avLst/>
          </a:prstGeom>
        </p:spPr>
        <p:txBody>
          <a:bodyPr anchor="t" rtlCol="false" tIns="0" lIns="0" bIns="0" rIns="0">
            <a:spAutoFit/>
          </a:bodyPr>
          <a:lstStyle/>
          <a:p>
            <a:pPr>
              <a:lnSpc>
                <a:spcPts val="3427"/>
              </a:lnSpc>
              <a:spcBef>
                <a:spcPct val="0"/>
              </a:spcBef>
            </a:pPr>
            <a:r>
              <a:rPr lang="en-US" sz="2448" spc="-24">
                <a:solidFill>
                  <a:srgbClr val="000000"/>
                </a:solidFill>
                <a:latin typeface="Assistant"/>
              </a:rPr>
              <a:t>Empowering canteen owners, our intuitive admin dashboard offers a comprehensive view of your operations. Monitor orders, track inventory, and analyze customer preferences seamlessly. Effortlessly manage your business with user-friendly interfaces designed for efficiency.</a:t>
            </a:r>
          </a:p>
        </p:txBody>
      </p:sp>
      <p:sp>
        <p:nvSpPr>
          <p:cNvPr name="TextBox 7" id="7"/>
          <p:cNvSpPr txBox="true"/>
          <p:nvPr/>
        </p:nvSpPr>
        <p:spPr>
          <a:xfrm rot="0">
            <a:off x="11486327" y="3120175"/>
            <a:ext cx="4255731" cy="459549"/>
          </a:xfrm>
          <a:prstGeom prst="rect">
            <a:avLst/>
          </a:prstGeom>
        </p:spPr>
        <p:txBody>
          <a:bodyPr anchor="t" rtlCol="false" tIns="0" lIns="0" bIns="0" rIns="0">
            <a:spAutoFit/>
          </a:bodyPr>
          <a:lstStyle/>
          <a:p>
            <a:pPr algn="l" marL="0" indent="0" lvl="0">
              <a:lnSpc>
                <a:spcPts val="3761"/>
              </a:lnSpc>
              <a:spcBef>
                <a:spcPct val="0"/>
              </a:spcBef>
            </a:pPr>
            <a:r>
              <a:rPr lang="en-US" sz="2893">
                <a:solidFill>
                  <a:srgbClr val="731F7D"/>
                </a:solidFill>
                <a:latin typeface="Halant Bold"/>
              </a:rPr>
              <a:t>Data Science Integration</a:t>
            </a:r>
          </a:p>
        </p:txBody>
      </p:sp>
      <p:sp>
        <p:nvSpPr>
          <p:cNvPr name="TextBox 8" id="8"/>
          <p:cNvSpPr txBox="true"/>
          <p:nvPr/>
        </p:nvSpPr>
        <p:spPr>
          <a:xfrm rot="0">
            <a:off x="11486327" y="3733380"/>
            <a:ext cx="5772973" cy="3414395"/>
          </a:xfrm>
          <a:prstGeom prst="rect">
            <a:avLst/>
          </a:prstGeom>
        </p:spPr>
        <p:txBody>
          <a:bodyPr anchor="t" rtlCol="false" tIns="0" lIns="0" bIns="0" rIns="0">
            <a:spAutoFit/>
          </a:bodyPr>
          <a:lstStyle/>
          <a:p>
            <a:pPr>
              <a:lnSpc>
                <a:spcPts val="3429"/>
              </a:lnSpc>
              <a:spcBef>
                <a:spcPct val="0"/>
              </a:spcBef>
            </a:pPr>
            <a:r>
              <a:rPr lang="en-US" sz="2449" spc="-24">
                <a:solidFill>
                  <a:srgbClr val="000000"/>
                </a:solidFill>
                <a:latin typeface="Assistant"/>
              </a:rPr>
              <a:t>Elevate your canteen management to the next level with cutting-edge data science implementation. Leverage advanced analytics to gain valuable insights into customer behavior, order patterns, and popular menu items. Make informed decisions, optimize stock levels and enhance customer service </a:t>
            </a:r>
          </a:p>
        </p:txBody>
      </p:sp>
      <p:sp>
        <p:nvSpPr>
          <p:cNvPr name="Freeform 9" id="9"/>
          <p:cNvSpPr/>
          <p:nvPr/>
        </p:nvSpPr>
        <p:spPr>
          <a:xfrm flipH="false" flipV="false" rot="9440951">
            <a:off x="-321676" y="-550219"/>
            <a:ext cx="2207918" cy="2092002"/>
          </a:xfrm>
          <a:custGeom>
            <a:avLst/>
            <a:gdLst/>
            <a:ahLst/>
            <a:cxnLst/>
            <a:rect r="r" b="b" t="t" l="l"/>
            <a:pathLst>
              <a:path h="2092002" w="2207918">
                <a:moveTo>
                  <a:pt x="0" y="0"/>
                </a:moveTo>
                <a:lnTo>
                  <a:pt x="2207918" y="0"/>
                </a:lnTo>
                <a:lnTo>
                  <a:pt x="2207918" y="2092002"/>
                </a:lnTo>
                <a:lnTo>
                  <a:pt x="0" y="2092002"/>
                </a:lnTo>
                <a:lnTo>
                  <a:pt x="0" y="0"/>
                </a:lnTo>
                <a:close/>
              </a:path>
            </a:pathLst>
          </a:custGeom>
          <a:blipFill>
            <a:blip r:embed="rId3"/>
            <a:stretch>
              <a:fillRect l="0" t="0" r="0" b="0"/>
            </a:stretch>
          </a:blipFill>
        </p:spPr>
      </p:sp>
      <p:sp>
        <p:nvSpPr>
          <p:cNvPr name="TextBox 10" id="10"/>
          <p:cNvSpPr txBox="true"/>
          <p:nvPr/>
        </p:nvSpPr>
        <p:spPr>
          <a:xfrm rot="0">
            <a:off x="978961" y="3630936"/>
            <a:ext cx="4919932" cy="3448221"/>
          </a:xfrm>
          <a:prstGeom prst="rect">
            <a:avLst/>
          </a:prstGeom>
        </p:spPr>
        <p:txBody>
          <a:bodyPr anchor="t" rtlCol="false" tIns="0" lIns="0" bIns="0" rIns="0">
            <a:spAutoFit/>
          </a:bodyPr>
          <a:lstStyle/>
          <a:p>
            <a:pPr>
              <a:lnSpc>
                <a:spcPts val="3921"/>
              </a:lnSpc>
              <a:spcBef>
                <a:spcPct val="0"/>
              </a:spcBef>
            </a:pPr>
            <a:r>
              <a:rPr lang="en-US" sz="2801" spc="-28">
                <a:solidFill>
                  <a:srgbClr val="000000"/>
                </a:solidFill>
                <a:latin typeface="Assistant"/>
              </a:rPr>
              <a:t>Experience the convenience of real-time updates on your orders. Our platform ensures you're always in the loop, providing instant notifications from the moment you place your order to the minute it's ready for pickup.</a:t>
            </a:r>
          </a:p>
        </p:txBody>
      </p:sp>
      <p:sp>
        <p:nvSpPr>
          <p:cNvPr name="Freeform 11" id="11"/>
          <p:cNvSpPr/>
          <p:nvPr/>
        </p:nvSpPr>
        <p:spPr>
          <a:xfrm flipH="false" flipV="false" rot="-10094169">
            <a:off x="15619021" y="7627506"/>
            <a:ext cx="6176663" cy="5906434"/>
          </a:xfrm>
          <a:custGeom>
            <a:avLst/>
            <a:gdLst/>
            <a:ahLst/>
            <a:cxnLst/>
            <a:rect r="r" b="b" t="t" l="l"/>
            <a:pathLst>
              <a:path h="5906434" w="6176663">
                <a:moveTo>
                  <a:pt x="0" y="0"/>
                </a:moveTo>
                <a:lnTo>
                  <a:pt x="6176662" y="0"/>
                </a:lnTo>
                <a:lnTo>
                  <a:pt x="6176662" y="5906434"/>
                </a:lnTo>
                <a:lnTo>
                  <a:pt x="0" y="5906434"/>
                </a:lnTo>
                <a:lnTo>
                  <a:pt x="0" y="0"/>
                </a:lnTo>
                <a:close/>
              </a:path>
            </a:pathLst>
          </a:custGeom>
          <a:blipFill>
            <a:blip r:embed="rId2"/>
            <a:stretch>
              <a:fillRect l="0" t="0" r="0" b="0"/>
            </a:stretch>
          </a:blipFill>
        </p:spPr>
      </p:sp>
      <p:sp>
        <p:nvSpPr>
          <p:cNvPr name="Freeform 12" id="12"/>
          <p:cNvSpPr/>
          <p:nvPr/>
        </p:nvSpPr>
        <p:spPr>
          <a:xfrm flipH="false" flipV="false" rot="-10094169">
            <a:off x="15199669" y="-2457435"/>
            <a:ext cx="6176663" cy="5906434"/>
          </a:xfrm>
          <a:custGeom>
            <a:avLst/>
            <a:gdLst/>
            <a:ahLst/>
            <a:cxnLst/>
            <a:rect r="r" b="b" t="t" l="l"/>
            <a:pathLst>
              <a:path h="5906434" w="6176663">
                <a:moveTo>
                  <a:pt x="0" y="0"/>
                </a:moveTo>
                <a:lnTo>
                  <a:pt x="6176662" y="0"/>
                </a:lnTo>
                <a:lnTo>
                  <a:pt x="6176662" y="5906434"/>
                </a:lnTo>
                <a:lnTo>
                  <a:pt x="0" y="5906434"/>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38933" y="1918877"/>
            <a:ext cx="7726964" cy="1055872"/>
          </a:xfrm>
          <a:prstGeom prst="rect">
            <a:avLst/>
          </a:prstGeom>
        </p:spPr>
        <p:txBody>
          <a:bodyPr anchor="t" rtlCol="false" tIns="0" lIns="0" bIns="0" rIns="0">
            <a:spAutoFit/>
          </a:bodyPr>
          <a:lstStyle/>
          <a:p>
            <a:pPr>
              <a:lnSpc>
                <a:spcPts val="8345"/>
              </a:lnSpc>
            </a:pPr>
            <a:r>
              <a:rPr lang="en-US" sz="7072">
                <a:solidFill>
                  <a:srgbClr val="000000"/>
                </a:solidFill>
                <a:latin typeface="HK Grotesk Bold"/>
              </a:rPr>
              <a:t>Features </a:t>
            </a:r>
          </a:p>
        </p:txBody>
      </p:sp>
      <p:sp>
        <p:nvSpPr>
          <p:cNvPr name="Freeform 3" id="3"/>
          <p:cNvSpPr/>
          <p:nvPr/>
        </p:nvSpPr>
        <p:spPr>
          <a:xfrm flipH="false" flipV="false" rot="-10094169">
            <a:off x="-884409" y="7627506"/>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TextBox 4" id="4"/>
          <p:cNvSpPr txBox="true"/>
          <p:nvPr/>
        </p:nvSpPr>
        <p:spPr>
          <a:xfrm rot="0">
            <a:off x="6781719" y="3213094"/>
            <a:ext cx="7307312" cy="458630"/>
          </a:xfrm>
          <a:prstGeom prst="rect">
            <a:avLst/>
          </a:prstGeom>
        </p:spPr>
        <p:txBody>
          <a:bodyPr anchor="t" rtlCol="false" tIns="0" lIns="0" bIns="0" rIns="0">
            <a:spAutoFit/>
          </a:bodyPr>
          <a:lstStyle/>
          <a:p>
            <a:pPr algn="l" marL="0" indent="0" lvl="0">
              <a:lnSpc>
                <a:spcPts val="3753"/>
              </a:lnSpc>
              <a:spcBef>
                <a:spcPct val="0"/>
              </a:spcBef>
            </a:pPr>
            <a:r>
              <a:rPr lang="en-US" sz="2887">
                <a:solidFill>
                  <a:srgbClr val="731F7D"/>
                </a:solidFill>
                <a:latin typeface="Halant Bold"/>
              </a:rPr>
              <a:t>User-Friendly Interface</a:t>
            </a:r>
          </a:p>
        </p:txBody>
      </p:sp>
      <p:sp>
        <p:nvSpPr>
          <p:cNvPr name="TextBox 5" id="5"/>
          <p:cNvSpPr txBox="true"/>
          <p:nvPr/>
        </p:nvSpPr>
        <p:spPr>
          <a:xfrm rot="0">
            <a:off x="938933" y="3404309"/>
            <a:ext cx="5702340" cy="4710008"/>
          </a:xfrm>
          <a:prstGeom prst="rect">
            <a:avLst/>
          </a:prstGeom>
        </p:spPr>
        <p:txBody>
          <a:bodyPr anchor="t" rtlCol="false" tIns="0" lIns="0" bIns="0" rIns="0">
            <a:spAutoFit/>
          </a:bodyPr>
          <a:lstStyle/>
          <a:p>
            <a:pPr>
              <a:lnSpc>
                <a:spcPts val="3773"/>
              </a:lnSpc>
            </a:pPr>
          </a:p>
          <a:p>
            <a:pPr>
              <a:lnSpc>
                <a:spcPts val="3773"/>
              </a:lnSpc>
            </a:pPr>
            <a:r>
              <a:rPr lang="en-US" sz="2695" spc="-26">
                <a:solidFill>
                  <a:srgbClr val="000000"/>
                </a:solidFill>
                <a:latin typeface="Assistant"/>
              </a:rPr>
              <a:t>We'll carefully collect and study user data, including food likes and ordering habits. This will give us helpful information to share with canteen partners. They can then improve their menus and services based on this data, making your dining experience better.</a:t>
            </a:r>
          </a:p>
          <a:p>
            <a:pPr>
              <a:lnSpc>
                <a:spcPts val="3773"/>
              </a:lnSpc>
            </a:pPr>
          </a:p>
          <a:p>
            <a:pPr>
              <a:lnSpc>
                <a:spcPts val="3773"/>
              </a:lnSpc>
              <a:spcBef>
                <a:spcPct val="0"/>
              </a:spcBef>
            </a:pPr>
          </a:p>
        </p:txBody>
      </p:sp>
      <p:sp>
        <p:nvSpPr>
          <p:cNvPr name="TextBox 6" id="6"/>
          <p:cNvSpPr txBox="true"/>
          <p:nvPr/>
        </p:nvSpPr>
        <p:spPr>
          <a:xfrm rot="0">
            <a:off x="12092382" y="3213094"/>
            <a:ext cx="4255731" cy="459549"/>
          </a:xfrm>
          <a:prstGeom prst="rect">
            <a:avLst/>
          </a:prstGeom>
        </p:spPr>
        <p:txBody>
          <a:bodyPr anchor="t" rtlCol="false" tIns="0" lIns="0" bIns="0" rIns="0">
            <a:spAutoFit/>
          </a:bodyPr>
          <a:lstStyle/>
          <a:p>
            <a:pPr algn="l" marL="0" indent="0" lvl="0">
              <a:lnSpc>
                <a:spcPts val="3761"/>
              </a:lnSpc>
              <a:spcBef>
                <a:spcPct val="0"/>
              </a:spcBef>
            </a:pPr>
            <a:r>
              <a:rPr lang="en-US" sz="2893">
                <a:solidFill>
                  <a:srgbClr val="731F7D"/>
                </a:solidFill>
                <a:latin typeface="Halant Bold"/>
              </a:rPr>
              <a:t>Feedback Mechanism</a:t>
            </a:r>
          </a:p>
        </p:txBody>
      </p:sp>
      <p:sp>
        <p:nvSpPr>
          <p:cNvPr name="TextBox 7" id="7"/>
          <p:cNvSpPr txBox="true"/>
          <p:nvPr/>
        </p:nvSpPr>
        <p:spPr>
          <a:xfrm rot="0">
            <a:off x="12092382" y="3723855"/>
            <a:ext cx="5166918" cy="3336037"/>
          </a:xfrm>
          <a:prstGeom prst="rect">
            <a:avLst/>
          </a:prstGeom>
        </p:spPr>
        <p:txBody>
          <a:bodyPr anchor="t" rtlCol="false" tIns="0" lIns="0" bIns="0" rIns="0">
            <a:spAutoFit/>
          </a:bodyPr>
          <a:lstStyle/>
          <a:p>
            <a:pPr>
              <a:lnSpc>
                <a:spcPts val="3827"/>
              </a:lnSpc>
              <a:spcBef>
                <a:spcPct val="0"/>
              </a:spcBef>
            </a:pPr>
            <a:r>
              <a:rPr lang="en-US" sz="2734" spc="-27">
                <a:solidFill>
                  <a:srgbClr val="000000"/>
                </a:solidFill>
                <a:latin typeface="Assistant"/>
              </a:rPr>
              <a:t>Foster communication and continuous improvement. We value your feedback. Our platform includes a feedback mechanism where students can share their experiences, enabling canteen owners to refine their services .</a:t>
            </a:r>
          </a:p>
        </p:txBody>
      </p:sp>
      <p:sp>
        <p:nvSpPr>
          <p:cNvPr name="Freeform 8" id="8"/>
          <p:cNvSpPr/>
          <p:nvPr/>
        </p:nvSpPr>
        <p:spPr>
          <a:xfrm flipH="false" flipV="false" rot="9440951">
            <a:off x="-321676" y="-550219"/>
            <a:ext cx="2207918" cy="2092002"/>
          </a:xfrm>
          <a:custGeom>
            <a:avLst/>
            <a:gdLst/>
            <a:ahLst/>
            <a:cxnLst/>
            <a:rect r="r" b="b" t="t" l="l"/>
            <a:pathLst>
              <a:path h="2092002" w="2207918">
                <a:moveTo>
                  <a:pt x="0" y="0"/>
                </a:moveTo>
                <a:lnTo>
                  <a:pt x="2207918" y="0"/>
                </a:lnTo>
                <a:lnTo>
                  <a:pt x="2207918" y="2092002"/>
                </a:lnTo>
                <a:lnTo>
                  <a:pt x="0" y="2092002"/>
                </a:lnTo>
                <a:lnTo>
                  <a:pt x="0" y="0"/>
                </a:lnTo>
                <a:close/>
              </a:path>
            </a:pathLst>
          </a:custGeom>
          <a:blipFill>
            <a:blip r:embed="rId3"/>
            <a:stretch>
              <a:fillRect l="0" t="0" r="0" b="0"/>
            </a:stretch>
          </a:blipFill>
        </p:spPr>
      </p:sp>
      <p:sp>
        <p:nvSpPr>
          <p:cNvPr name="Freeform 9" id="9"/>
          <p:cNvSpPr/>
          <p:nvPr/>
        </p:nvSpPr>
        <p:spPr>
          <a:xfrm flipH="false" flipV="false" rot="-10094169">
            <a:off x="15592439" y="8042854"/>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Freeform 10" id="10"/>
          <p:cNvSpPr/>
          <p:nvPr/>
        </p:nvSpPr>
        <p:spPr>
          <a:xfrm flipH="false" flipV="false" rot="-10094169">
            <a:off x="15592439" y="-2457435"/>
            <a:ext cx="6176663" cy="5906434"/>
          </a:xfrm>
          <a:custGeom>
            <a:avLst/>
            <a:gdLst/>
            <a:ahLst/>
            <a:cxnLst/>
            <a:rect r="r" b="b" t="t" l="l"/>
            <a:pathLst>
              <a:path h="5906434" w="6176663">
                <a:moveTo>
                  <a:pt x="0" y="0"/>
                </a:moveTo>
                <a:lnTo>
                  <a:pt x="6176663" y="0"/>
                </a:lnTo>
                <a:lnTo>
                  <a:pt x="6176663" y="5906434"/>
                </a:lnTo>
                <a:lnTo>
                  <a:pt x="0" y="5906434"/>
                </a:lnTo>
                <a:lnTo>
                  <a:pt x="0" y="0"/>
                </a:lnTo>
                <a:close/>
              </a:path>
            </a:pathLst>
          </a:custGeom>
          <a:blipFill>
            <a:blip r:embed="rId2"/>
            <a:stretch>
              <a:fillRect l="0" t="0" r="0" b="0"/>
            </a:stretch>
          </a:blipFill>
        </p:spPr>
      </p:sp>
      <p:sp>
        <p:nvSpPr>
          <p:cNvPr name="TextBox 11" id="11"/>
          <p:cNvSpPr txBox="true"/>
          <p:nvPr/>
        </p:nvSpPr>
        <p:spPr>
          <a:xfrm rot="0">
            <a:off x="6781719" y="3885780"/>
            <a:ext cx="4957692" cy="3290755"/>
          </a:xfrm>
          <a:prstGeom prst="rect">
            <a:avLst/>
          </a:prstGeom>
        </p:spPr>
        <p:txBody>
          <a:bodyPr anchor="t" rtlCol="false" tIns="0" lIns="0" bIns="0" rIns="0">
            <a:spAutoFit/>
          </a:bodyPr>
          <a:lstStyle/>
          <a:p>
            <a:pPr>
              <a:lnSpc>
                <a:spcPts val="3773"/>
              </a:lnSpc>
              <a:spcBef>
                <a:spcPct val="0"/>
              </a:spcBef>
            </a:pPr>
            <a:r>
              <a:rPr lang="en-US" sz="2695" spc="-26">
                <a:solidFill>
                  <a:srgbClr val="000000"/>
                </a:solidFill>
                <a:latin typeface="Assistant"/>
              </a:rPr>
              <a:t>Designed with simplicity in mind, our user-friendly interface ensures a seamless experience for both students and canteen owners. Effortlessly browse menus, place orders, and manage inventory with just a few clicks.</a:t>
            </a:r>
          </a:p>
        </p:txBody>
      </p:sp>
      <p:sp>
        <p:nvSpPr>
          <p:cNvPr name="TextBox 12" id="12"/>
          <p:cNvSpPr txBox="true"/>
          <p:nvPr/>
        </p:nvSpPr>
        <p:spPr>
          <a:xfrm rot="0">
            <a:off x="938933" y="3213094"/>
            <a:ext cx="4255731" cy="459549"/>
          </a:xfrm>
          <a:prstGeom prst="rect">
            <a:avLst/>
          </a:prstGeom>
        </p:spPr>
        <p:txBody>
          <a:bodyPr anchor="t" rtlCol="false" tIns="0" lIns="0" bIns="0" rIns="0">
            <a:spAutoFit/>
          </a:bodyPr>
          <a:lstStyle/>
          <a:p>
            <a:pPr algn="l" marL="0" indent="0" lvl="0">
              <a:lnSpc>
                <a:spcPts val="3761"/>
              </a:lnSpc>
              <a:spcBef>
                <a:spcPct val="0"/>
              </a:spcBef>
            </a:pPr>
            <a:r>
              <a:rPr lang="en-US" sz="2893">
                <a:solidFill>
                  <a:srgbClr val="731F7D"/>
                </a:solidFill>
                <a:latin typeface="Halant Bold"/>
              </a:rPr>
              <a:t>Data Analytics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5624184">
            <a:off x="9190413" y="-1204481"/>
            <a:ext cx="9054625" cy="8058616"/>
          </a:xfrm>
          <a:custGeom>
            <a:avLst/>
            <a:gdLst/>
            <a:ahLst/>
            <a:cxnLst/>
            <a:rect r="r" b="b" t="t" l="l"/>
            <a:pathLst>
              <a:path h="8058616" w="9054625">
                <a:moveTo>
                  <a:pt x="0" y="0"/>
                </a:moveTo>
                <a:lnTo>
                  <a:pt x="9054625" y="0"/>
                </a:lnTo>
                <a:lnTo>
                  <a:pt x="9054625" y="8058616"/>
                </a:lnTo>
                <a:lnTo>
                  <a:pt x="0" y="8058616"/>
                </a:lnTo>
                <a:lnTo>
                  <a:pt x="0" y="0"/>
                </a:lnTo>
                <a:close/>
              </a:path>
            </a:pathLst>
          </a:custGeom>
          <a:blipFill>
            <a:blip r:embed="rId2"/>
            <a:stretch>
              <a:fillRect l="0" t="0" r="0" b="0"/>
            </a:stretch>
          </a:blipFill>
        </p:spPr>
      </p:sp>
      <p:sp>
        <p:nvSpPr>
          <p:cNvPr name="Freeform 3" id="3"/>
          <p:cNvSpPr/>
          <p:nvPr/>
        </p:nvSpPr>
        <p:spPr>
          <a:xfrm flipH="false" flipV="false" rot="-5017281">
            <a:off x="7304671" y="971407"/>
            <a:ext cx="1811240" cy="1716150"/>
          </a:xfrm>
          <a:custGeom>
            <a:avLst/>
            <a:gdLst/>
            <a:ahLst/>
            <a:cxnLst/>
            <a:rect r="r" b="b" t="t" l="l"/>
            <a:pathLst>
              <a:path h="1716150" w="1811240">
                <a:moveTo>
                  <a:pt x="0" y="0"/>
                </a:moveTo>
                <a:lnTo>
                  <a:pt x="1811240" y="0"/>
                </a:lnTo>
                <a:lnTo>
                  <a:pt x="1811240" y="1716150"/>
                </a:lnTo>
                <a:lnTo>
                  <a:pt x="0" y="1716150"/>
                </a:lnTo>
                <a:lnTo>
                  <a:pt x="0" y="0"/>
                </a:lnTo>
                <a:close/>
              </a:path>
            </a:pathLst>
          </a:custGeom>
          <a:blipFill>
            <a:blip r:embed="rId3"/>
            <a:stretch>
              <a:fillRect l="0" t="0" r="0" b="0"/>
            </a:stretch>
          </a:blipFill>
        </p:spPr>
      </p:sp>
      <p:sp>
        <p:nvSpPr>
          <p:cNvPr name="Freeform 4" id="4"/>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4"/>
            <a:stretch>
              <a:fillRect l="0" t="0" r="0" b="0"/>
            </a:stretch>
          </a:blipFill>
        </p:spPr>
      </p:sp>
      <p:sp>
        <p:nvSpPr>
          <p:cNvPr name="TextBox 5" id="5"/>
          <p:cNvSpPr txBox="true"/>
          <p:nvPr/>
        </p:nvSpPr>
        <p:spPr>
          <a:xfrm rot="0">
            <a:off x="789467" y="2442711"/>
            <a:ext cx="8907904" cy="1191137"/>
          </a:xfrm>
          <a:prstGeom prst="rect">
            <a:avLst/>
          </a:prstGeom>
        </p:spPr>
        <p:txBody>
          <a:bodyPr anchor="t" rtlCol="false" tIns="0" lIns="0" bIns="0" rIns="0">
            <a:spAutoFit/>
          </a:bodyPr>
          <a:lstStyle/>
          <a:p>
            <a:pPr>
              <a:lnSpc>
                <a:spcPts val="9440"/>
              </a:lnSpc>
            </a:pPr>
            <a:r>
              <a:rPr lang="en-US" sz="8000">
                <a:solidFill>
                  <a:srgbClr val="FFFFFF"/>
                </a:solidFill>
                <a:latin typeface="HK Grotesk Bold"/>
              </a:rPr>
              <a:t>Tech Stack</a:t>
            </a:r>
          </a:p>
        </p:txBody>
      </p:sp>
      <p:sp>
        <p:nvSpPr>
          <p:cNvPr name="TextBox 6" id="6"/>
          <p:cNvSpPr txBox="true"/>
          <p:nvPr/>
        </p:nvSpPr>
        <p:spPr>
          <a:xfrm rot="0">
            <a:off x="789467" y="4599025"/>
            <a:ext cx="8231509" cy="4037980"/>
          </a:xfrm>
          <a:prstGeom prst="rect">
            <a:avLst/>
          </a:prstGeom>
        </p:spPr>
        <p:txBody>
          <a:bodyPr anchor="t" rtlCol="false" tIns="0" lIns="0" bIns="0" rIns="0">
            <a:spAutoFit/>
          </a:bodyPr>
          <a:lstStyle/>
          <a:p>
            <a:pPr>
              <a:lnSpc>
                <a:spcPts val="5371"/>
              </a:lnSpc>
            </a:pPr>
            <a:r>
              <a:rPr lang="en-US" sz="3837" spc="-38">
                <a:solidFill>
                  <a:srgbClr val="FFFFFF"/>
                </a:solidFill>
                <a:latin typeface="Assistant"/>
              </a:rPr>
              <a:t>Svelte</a:t>
            </a:r>
          </a:p>
          <a:p>
            <a:pPr>
              <a:lnSpc>
                <a:spcPts val="5371"/>
              </a:lnSpc>
            </a:pPr>
            <a:r>
              <a:rPr lang="en-US" sz="3837" spc="-38">
                <a:solidFill>
                  <a:srgbClr val="FFFFFF"/>
                </a:solidFill>
                <a:latin typeface="Assistant"/>
              </a:rPr>
              <a:t>PocketBase</a:t>
            </a:r>
          </a:p>
          <a:p>
            <a:pPr>
              <a:lnSpc>
                <a:spcPts val="5373"/>
              </a:lnSpc>
            </a:pPr>
            <a:r>
              <a:rPr lang="en-US" sz="3837" spc="-38">
                <a:solidFill>
                  <a:srgbClr val="FFFFFF"/>
                </a:solidFill>
                <a:latin typeface="Assistant"/>
              </a:rPr>
              <a:t>Tailwind CSS</a:t>
            </a:r>
          </a:p>
          <a:p>
            <a:pPr>
              <a:lnSpc>
                <a:spcPts val="5373"/>
              </a:lnSpc>
            </a:pPr>
            <a:r>
              <a:rPr lang="en-US" sz="3837" spc="-38">
                <a:solidFill>
                  <a:srgbClr val="FFFFFF"/>
                </a:solidFill>
                <a:latin typeface="Assistant"/>
              </a:rPr>
              <a:t>Numpy</a:t>
            </a:r>
          </a:p>
          <a:p>
            <a:pPr>
              <a:lnSpc>
                <a:spcPts val="5371"/>
              </a:lnSpc>
            </a:pPr>
            <a:r>
              <a:rPr lang="en-US" sz="3837" spc="-38">
                <a:solidFill>
                  <a:srgbClr val="FFFFFF"/>
                </a:solidFill>
                <a:latin typeface="Assistant"/>
              </a:rPr>
              <a:t>Matplotlib</a:t>
            </a:r>
          </a:p>
          <a:p>
            <a:pPr>
              <a:lnSpc>
                <a:spcPts val="5371"/>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6477422" y="8660456"/>
            <a:ext cx="2729129" cy="2585849"/>
          </a:xfrm>
          <a:custGeom>
            <a:avLst/>
            <a:gdLst/>
            <a:ahLst/>
            <a:cxnLst/>
            <a:rect r="r" b="b" t="t" l="l"/>
            <a:pathLst>
              <a:path h="2585849" w="2729129">
                <a:moveTo>
                  <a:pt x="0" y="0"/>
                </a:moveTo>
                <a:lnTo>
                  <a:pt x="2729128" y="0"/>
                </a:lnTo>
                <a:lnTo>
                  <a:pt x="2729128" y="2585849"/>
                </a:lnTo>
                <a:lnTo>
                  <a:pt x="0" y="2585849"/>
                </a:lnTo>
                <a:lnTo>
                  <a:pt x="0" y="0"/>
                </a:lnTo>
                <a:close/>
              </a:path>
            </a:pathLst>
          </a:custGeom>
          <a:blipFill>
            <a:blip r:embed="rId2"/>
            <a:stretch>
              <a:fillRect l="0" t="0" r="0" b="0"/>
            </a:stretch>
          </a:blipFill>
        </p:spPr>
      </p:sp>
      <p:sp>
        <p:nvSpPr>
          <p:cNvPr name="Freeform 3" id="3"/>
          <p:cNvSpPr/>
          <p:nvPr/>
        </p:nvSpPr>
        <p:spPr>
          <a:xfrm flipH="false" flipV="false" rot="-6185645">
            <a:off x="-2824478" y="60686"/>
            <a:ext cx="9901401" cy="8812247"/>
          </a:xfrm>
          <a:custGeom>
            <a:avLst/>
            <a:gdLst/>
            <a:ahLst/>
            <a:cxnLst/>
            <a:rect r="r" b="b" t="t" l="l"/>
            <a:pathLst>
              <a:path h="8812247" w="9901401">
                <a:moveTo>
                  <a:pt x="0" y="0"/>
                </a:moveTo>
                <a:lnTo>
                  <a:pt x="9901401" y="0"/>
                </a:lnTo>
                <a:lnTo>
                  <a:pt x="9901401" y="8812247"/>
                </a:lnTo>
                <a:lnTo>
                  <a:pt x="0" y="8812247"/>
                </a:lnTo>
                <a:lnTo>
                  <a:pt x="0" y="0"/>
                </a:lnTo>
                <a:close/>
              </a:path>
            </a:pathLst>
          </a:custGeom>
          <a:blipFill>
            <a:blip r:embed="rId3"/>
            <a:stretch>
              <a:fillRect l="0" t="0" r="0" b="0"/>
            </a:stretch>
          </a:blipFill>
        </p:spPr>
      </p:sp>
      <p:sp>
        <p:nvSpPr>
          <p:cNvPr name="TextBox 4" id="4"/>
          <p:cNvSpPr txBox="true"/>
          <p:nvPr/>
        </p:nvSpPr>
        <p:spPr>
          <a:xfrm rot="0">
            <a:off x="1028700" y="3697677"/>
            <a:ext cx="5307614" cy="2104183"/>
          </a:xfrm>
          <a:prstGeom prst="rect">
            <a:avLst/>
          </a:prstGeom>
        </p:spPr>
        <p:txBody>
          <a:bodyPr anchor="t" rtlCol="false" tIns="0" lIns="0" bIns="0" rIns="0">
            <a:spAutoFit/>
          </a:bodyPr>
          <a:lstStyle/>
          <a:p>
            <a:pPr>
              <a:lnSpc>
                <a:spcPts val="8345"/>
              </a:lnSpc>
            </a:pPr>
            <a:r>
              <a:rPr lang="en-US" sz="7072">
                <a:solidFill>
                  <a:srgbClr val="FFFFFF"/>
                </a:solidFill>
                <a:latin typeface="HK Grotesk Bold"/>
              </a:rPr>
              <a:t>Business</a:t>
            </a:r>
          </a:p>
          <a:p>
            <a:pPr>
              <a:lnSpc>
                <a:spcPts val="8345"/>
              </a:lnSpc>
            </a:pPr>
            <a:r>
              <a:rPr lang="en-US" sz="7072">
                <a:solidFill>
                  <a:srgbClr val="FFFFFF"/>
                </a:solidFill>
                <a:latin typeface="HK Grotesk Bold"/>
              </a:rPr>
              <a:t>Model</a:t>
            </a:r>
          </a:p>
        </p:txBody>
      </p:sp>
      <p:sp>
        <p:nvSpPr>
          <p:cNvPr name="Freeform 5" id="5"/>
          <p:cNvSpPr/>
          <p:nvPr/>
        </p:nvSpPr>
        <p:spPr>
          <a:xfrm flipH="false" flipV="false" rot="-447366">
            <a:off x="7083089" y="303005"/>
            <a:ext cx="1517793" cy="1451390"/>
          </a:xfrm>
          <a:custGeom>
            <a:avLst/>
            <a:gdLst/>
            <a:ahLst/>
            <a:cxnLst/>
            <a:rect r="r" b="b" t="t" l="l"/>
            <a:pathLst>
              <a:path h="1451390" w="1517793">
                <a:moveTo>
                  <a:pt x="0" y="0"/>
                </a:moveTo>
                <a:lnTo>
                  <a:pt x="1517794" y="0"/>
                </a:lnTo>
                <a:lnTo>
                  <a:pt x="1517794" y="1451390"/>
                </a:lnTo>
                <a:lnTo>
                  <a:pt x="0" y="1451390"/>
                </a:lnTo>
                <a:lnTo>
                  <a:pt x="0" y="0"/>
                </a:lnTo>
                <a:close/>
              </a:path>
            </a:pathLst>
          </a:custGeom>
          <a:blipFill>
            <a:blip r:embed="rId4"/>
            <a:stretch>
              <a:fillRect l="0" t="0" r="0" b="0"/>
            </a:stretch>
          </a:blipFill>
        </p:spPr>
      </p:sp>
      <p:sp>
        <p:nvSpPr>
          <p:cNvPr name="TextBox 6" id="6"/>
          <p:cNvSpPr txBox="true"/>
          <p:nvPr/>
        </p:nvSpPr>
        <p:spPr>
          <a:xfrm rot="0">
            <a:off x="8264380" y="1534169"/>
            <a:ext cx="8994920" cy="5789082"/>
          </a:xfrm>
          <a:prstGeom prst="rect">
            <a:avLst/>
          </a:prstGeom>
        </p:spPr>
        <p:txBody>
          <a:bodyPr anchor="t" rtlCol="false" tIns="0" lIns="0" bIns="0" rIns="0">
            <a:spAutoFit/>
          </a:bodyPr>
          <a:lstStyle/>
          <a:p>
            <a:pPr algn="just">
              <a:lnSpc>
                <a:spcPts val="5453"/>
              </a:lnSpc>
            </a:pPr>
            <a:r>
              <a:rPr lang="en-US" sz="3895" spc="-38">
                <a:solidFill>
                  <a:srgbClr val="FFFFFF"/>
                </a:solidFill>
                <a:latin typeface="Assistant Bold"/>
              </a:rPr>
              <a:t>Platform Fee</a:t>
            </a:r>
          </a:p>
          <a:p>
            <a:pPr algn="just">
              <a:lnSpc>
                <a:spcPts val="4753"/>
              </a:lnSpc>
            </a:pPr>
          </a:p>
          <a:p>
            <a:pPr algn="just">
              <a:lnSpc>
                <a:spcPts val="4193"/>
              </a:lnSpc>
            </a:pPr>
            <a:r>
              <a:rPr lang="en-US" sz="2995" spc="-29">
                <a:solidFill>
                  <a:srgbClr val="FFFFFF"/>
                </a:solidFill>
                <a:latin typeface="Assistant"/>
              </a:rPr>
              <a:t>Whoever uses our platform and does the payment through it we will charge a 5% platfrom fee.</a:t>
            </a:r>
          </a:p>
          <a:p>
            <a:pPr algn="just">
              <a:lnSpc>
                <a:spcPts val="5453"/>
              </a:lnSpc>
            </a:pPr>
          </a:p>
          <a:p>
            <a:pPr algn="just">
              <a:lnSpc>
                <a:spcPts val="5453"/>
              </a:lnSpc>
            </a:pPr>
            <a:r>
              <a:rPr lang="en-US" sz="3895" spc="-38">
                <a:solidFill>
                  <a:srgbClr val="FFFFFF"/>
                </a:solidFill>
                <a:latin typeface="Assistant Bold"/>
              </a:rPr>
              <a:t>Special Coupons</a:t>
            </a:r>
          </a:p>
          <a:p>
            <a:pPr algn="just">
              <a:lnSpc>
                <a:spcPts val="4193"/>
              </a:lnSpc>
            </a:pPr>
          </a:p>
          <a:p>
            <a:pPr algn="just">
              <a:lnSpc>
                <a:spcPts val="4193"/>
              </a:lnSpc>
              <a:spcBef>
                <a:spcPct val="0"/>
              </a:spcBef>
            </a:pPr>
            <a:r>
              <a:rPr lang="en-US" sz="2995" spc="-29">
                <a:solidFill>
                  <a:srgbClr val="FFFFFF"/>
                </a:solidFill>
                <a:latin typeface="Assistant"/>
              </a:rPr>
              <a:t>Offer exclusive coupons and discounts to subscribing students, providing them with cost-effective dining options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DAFwY38uB-k</dc:identifier>
  <dcterms:modified xsi:type="dcterms:W3CDTF">2011-08-01T06:04:30Z</dcterms:modified>
  <cp:revision>1</cp:revision>
  <dc:title>EatEzy</dc:title>
</cp:coreProperties>
</file>

<file path=docProps/thumbnail.jpeg>
</file>